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8" r:id="rId3"/>
    <p:sldId id="256" r:id="rId4"/>
    <p:sldId id="257" r:id="rId5"/>
    <p:sldId id="258" r:id="rId6"/>
    <p:sldId id="259" r:id="rId7"/>
    <p:sldId id="262" r:id="rId8"/>
    <p:sldId id="261" r:id="rId9"/>
    <p:sldId id="260" r:id="rId10"/>
    <p:sldId id="263" r:id="rId11"/>
    <p:sldId id="270" r:id="rId12"/>
    <p:sldId id="271" r:id="rId13"/>
    <p:sldId id="267" r:id="rId14"/>
    <p:sldId id="272" r:id="rId15"/>
    <p:sldId id="269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  <a:srgbClr val="F6F5F0"/>
    <a:srgbClr val="FDEADA"/>
    <a:srgbClr val="FFFF00"/>
    <a:srgbClr val="000000"/>
    <a:srgbClr val="F4F3EF"/>
    <a:srgbClr val="FFC000"/>
    <a:srgbClr val="C4BD97"/>
    <a:srgbClr val="F0EFEA"/>
    <a:srgbClr val="AAA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4" autoAdjust="0"/>
    <p:restoredTop sz="86502" autoAdjust="0"/>
  </p:normalViewPr>
  <p:slideViewPr>
    <p:cSldViewPr>
      <p:cViewPr varScale="1">
        <p:scale>
          <a:sx n="70" d="100"/>
          <a:sy n="70" d="100"/>
        </p:scale>
        <p:origin x="10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C116E-6379-4583-8362-37FBE7468BB6}" type="datetimeFigureOut">
              <a:rPr lang="pt-BR" smtClean="0"/>
              <a:t>16/07/2026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B1A80-F691-4C87-85B6-964D4BDA02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316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mailto:marcos.freitas@saude.ms.gov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59" y="381000"/>
            <a:ext cx="9950481" cy="6324600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V="1">
            <a:off x="0" y="6934200"/>
            <a:ext cx="16256000" cy="76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7379049"/>
            <a:ext cx="5105400" cy="1235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7289974"/>
            <a:ext cx="1414135" cy="14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32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361"/>
          <a:stretch/>
        </p:blipFill>
        <p:spPr>
          <a:xfrm>
            <a:off x="0" y="228600"/>
            <a:ext cx="16256000" cy="8763000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838200" y="4724400"/>
            <a:ext cx="4546600" cy="3810000"/>
            <a:chOff x="838200" y="4724400"/>
            <a:chExt cx="4546600" cy="3810000"/>
          </a:xfrm>
          <a:solidFill>
            <a:srgbClr val="FFFF00">
              <a:alpha val="43137"/>
            </a:srgbClr>
          </a:solidFill>
        </p:grpSpPr>
        <p:sp>
          <p:nvSpPr>
            <p:cNvPr id="3" name="Retângulo Arredondado 2"/>
            <p:cNvSpPr/>
            <p:nvPr/>
          </p:nvSpPr>
          <p:spPr>
            <a:xfrm>
              <a:off x="889000" y="47244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Arredondado 3"/>
            <p:cNvSpPr/>
            <p:nvPr/>
          </p:nvSpPr>
          <p:spPr>
            <a:xfrm>
              <a:off x="863600" y="60960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Arredondado 4"/>
            <p:cNvSpPr/>
            <p:nvPr/>
          </p:nvSpPr>
          <p:spPr>
            <a:xfrm>
              <a:off x="838200" y="74676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5880100" y="4724400"/>
            <a:ext cx="4501292" cy="3810000"/>
            <a:chOff x="5880100" y="4724400"/>
            <a:chExt cx="4501292" cy="3810000"/>
          </a:xfrm>
          <a:solidFill>
            <a:srgbClr val="FDEADA">
              <a:alpha val="50196"/>
            </a:srgbClr>
          </a:solidFill>
        </p:grpSpPr>
        <p:sp>
          <p:nvSpPr>
            <p:cNvPr id="6" name="Retângulo Arredondado 5"/>
            <p:cNvSpPr/>
            <p:nvPr/>
          </p:nvSpPr>
          <p:spPr>
            <a:xfrm>
              <a:off x="5885592" y="47244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Arredondado 6"/>
            <p:cNvSpPr/>
            <p:nvPr/>
          </p:nvSpPr>
          <p:spPr>
            <a:xfrm>
              <a:off x="5880100" y="60960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Arredondado 7"/>
            <p:cNvSpPr/>
            <p:nvPr/>
          </p:nvSpPr>
          <p:spPr>
            <a:xfrm>
              <a:off x="5880100" y="74676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10871200" y="4724400"/>
            <a:ext cx="4495800" cy="3810000"/>
            <a:chOff x="10871200" y="4724400"/>
            <a:chExt cx="4495800" cy="3810000"/>
          </a:xfrm>
          <a:solidFill>
            <a:srgbClr val="FFC000">
              <a:alpha val="36078"/>
            </a:srgbClr>
          </a:solidFill>
        </p:grpSpPr>
        <p:sp>
          <p:nvSpPr>
            <p:cNvPr id="9" name="Retângulo Arredondado 8"/>
            <p:cNvSpPr/>
            <p:nvPr/>
          </p:nvSpPr>
          <p:spPr>
            <a:xfrm>
              <a:off x="10871200" y="47244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Arredondado 9"/>
            <p:cNvSpPr/>
            <p:nvPr/>
          </p:nvSpPr>
          <p:spPr>
            <a:xfrm>
              <a:off x="10871200" y="60960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Arredondado 10"/>
            <p:cNvSpPr/>
            <p:nvPr/>
          </p:nvSpPr>
          <p:spPr>
            <a:xfrm>
              <a:off x="10871200" y="7467600"/>
              <a:ext cx="4495800" cy="1066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7489957"/>
            <a:ext cx="2590800" cy="164673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V="1">
            <a:off x="0" y="7620000"/>
            <a:ext cx="16256000" cy="76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56" y="7896689"/>
            <a:ext cx="3828065" cy="92675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6" y="7831497"/>
            <a:ext cx="1057137" cy="1057137"/>
          </a:xfrm>
          <a:prstGeom prst="rect">
            <a:avLst/>
          </a:prstGeom>
        </p:spPr>
      </p:pic>
      <p:pic>
        <p:nvPicPr>
          <p:cNvPr id="4" name="3.1.VIDEO REDESAUDE WEB COMPAC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017"/>
          <a:stretch/>
        </p:blipFill>
        <p:spPr>
          <a:xfrm>
            <a:off x="431800" y="22663"/>
            <a:ext cx="15418158" cy="763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31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36" y="1147847"/>
            <a:ext cx="3948589" cy="2509753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H="1" flipV="1">
            <a:off x="8681234" y="0"/>
            <a:ext cx="395" cy="8991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209" y="5943600"/>
            <a:ext cx="4951642" cy="11987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30" y="3810000"/>
            <a:ext cx="1676400" cy="16764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946400" y="4557"/>
            <a:ext cx="12192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4800" b="1" dirty="0" err="1">
                <a:solidFill>
                  <a:schemeClr val="bg1"/>
                </a:solidFill>
              </a:rPr>
              <a:t>aPP</a:t>
            </a:r>
            <a:endParaRPr lang="pt-BR" sz="4800" b="1" dirty="0">
              <a:solidFill>
                <a:schemeClr val="bg1"/>
              </a:solidFill>
            </a:endParaRPr>
          </a:p>
        </p:txBody>
      </p:sp>
      <p:pic>
        <p:nvPicPr>
          <p:cNvPr id="7" name="5.Video Redesdaude App V2 compac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1800" y="0"/>
            <a:ext cx="42751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3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79400" y="152400"/>
            <a:ext cx="643798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600" b="1" spc="-150" dirty="0" err="1">
                <a:latin typeface="Bahnschrift" panose="020B0502040204020203" pitchFamily="34" charset="0"/>
                <a:ea typeface="Segoe UI Black" panose="020B0A02040204020203" pitchFamily="34" charset="0"/>
              </a:rPr>
              <a:t>REDESaúde</a:t>
            </a:r>
            <a:r>
              <a:rPr lang="pt-BR" sz="4600" spc="-150" dirty="0">
                <a:latin typeface="Bahnschrift" panose="020B0502040204020203" pitchFamily="34" charset="0"/>
                <a:ea typeface="Segoe UI Black" panose="020B0A02040204020203" pitchFamily="34" charset="0"/>
              </a:rPr>
              <a:t> </a:t>
            </a:r>
            <a:r>
              <a:rPr lang="pt-BR" sz="4600" spc="-300" dirty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em números: </a:t>
            </a:r>
          </a:p>
          <a:p>
            <a:pPr algn="ctr"/>
            <a:r>
              <a:rPr lang="pt-BR" sz="6000" b="1" spc="-300" dirty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Volumetria atual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140992"/>
              </p:ext>
            </p:extLst>
          </p:nvPr>
        </p:nvGraphicFramePr>
        <p:xfrm>
          <a:off x="7015913" y="145473"/>
          <a:ext cx="8814719" cy="868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9034">
                  <a:extLst>
                    <a:ext uri="{9D8B030D-6E8A-4147-A177-3AD203B41FA5}">
                      <a16:colId xmlns:a16="http://schemas.microsoft.com/office/drawing/2014/main" val="150034249"/>
                    </a:ext>
                  </a:extLst>
                </a:gridCol>
                <a:gridCol w="2485685">
                  <a:extLst>
                    <a:ext uri="{9D8B030D-6E8A-4147-A177-3AD203B41FA5}">
                      <a16:colId xmlns:a16="http://schemas.microsoft.com/office/drawing/2014/main" val="4217778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Item/Descrição</a:t>
                      </a:r>
                      <a:r>
                        <a:rPr lang="pt-BR" sz="3200" baseline="0" dirty="0">
                          <a:effectLst/>
                          <a:latin typeface="Bahnschrift" panose="020B0502040204020203" pitchFamily="34" charset="0"/>
                        </a:rPr>
                        <a:t> </a:t>
                      </a:r>
                      <a:endParaRPr lang="pt-BR" sz="3200" dirty="0"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3200">
                          <a:effectLst/>
                          <a:latin typeface="Bahnschrift" panose="020B0502040204020203" pitchFamily="34" charset="0"/>
                        </a:rPr>
                        <a:t>Quantidade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01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Pacientes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3.386.753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2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Imunização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22.626.722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769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Atendimentos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656.984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591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Atendimentos com diagnostico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624.187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000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Atendimentos com procedimento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338.739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88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Doação de Sangue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387.957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456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Exames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5.011.958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1513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Resultados de exames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5.602.597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4200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err="1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Teleatendimentos</a:t>
                      </a:r>
                      <a:endParaRPr lang="pt-BR" sz="320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15.704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2924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Cadastro individual (APS)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893.375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9420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 err="1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Diagnosticos</a:t>
                      </a:r>
                      <a:endParaRPr lang="pt-BR" sz="3200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5.679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1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Procedimentos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608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00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Unidade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</a:rPr>
                        <a:t>1.378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471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 sz="3200" dirty="0">
                          <a:effectLst/>
                          <a:latin typeface="Bahnschrift" panose="020B0502040204020203" pitchFamily="34" charset="0"/>
                        </a:rPr>
                        <a:t>Profissionais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200" b="1" dirty="0">
                          <a:effectLst/>
                          <a:latin typeface="Bahnschrift" panose="020B0502040204020203" pitchFamily="34" charset="0"/>
                        </a:rPr>
                        <a:t>672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780575"/>
                  </a:ext>
                </a:extLst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00400"/>
            <a:ext cx="5725324" cy="36390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81147" y="8473332"/>
            <a:ext cx="523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/>
              <a:t>Fonte: PROJETO </a:t>
            </a:r>
            <a:r>
              <a:rPr lang="pt-BR" b="1" i="1" dirty="0" err="1"/>
              <a:t>REDESaúde</a:t>
            </a:r>
            <a:r>
              <a:rPr lang="pt-BR" b="1" i="1" dirty="0"/>
              <a:t>-MS – CTEC-SSD-SES-MS.</a:t>
            </a:r>
          </a:p>
        </p:txBody>
      </p:sp>
    </p:spTree>
    <p:extLst>
      <p:ext uri="{BB962C8B-B14F-4D97-AF65-F5344CB8AC3E}">
        <p14:creationId xmlns:p14="http://schemas.microsoft.com/office/powerpoint/2010/main" val="233758743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52400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79400" y="152400"/>
            <a:ext cx="83744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600" b="1" spc="-150" dirty="0" err="1">
                <a:latin typeface="Bahnschrift" panose="020B0502040204020203" pitchFamily="34" charset="0"/>
                <a:ea typeface="Segoe UI Black" panose="020B0A02040204020203" pitchFamily="34" charset="0"/>
              </a:rPr>
              <a:t>REDESaúde</a:t>
            </a:r>
            <a:r>
              <a:rPr lang="pt-BR" sz="4600" spc="-150" dirty="0">
                <a:latin typeface="Bahnschrift" panose="020B0502040204020203" pitchFamily="34" charset="0"/>
                <a:ea typeface="Segoe UI Black" panose="020B0A02040204020203" pitchFamily="34" charset="0"/>
              </a:rPr>
              <a:t> contribui ainda para</a:t>
            </a:r>
            <a:r>
              <a:rPr lang="pt-BR" sz="4600" spc="-300" dirty="0">
                <a:latin typeface="Bahnschrift" panose="020B05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40" y="-190381"/>
            <a:ext cx="3596560" cy="2286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8088" y="1897502"/>
            <a:ext cx="15039823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Redução de impressão de documentos;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Evita produção de cópias em papel para composição de prontuários;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Otimiza a formulação de terapias e/ou diagnósticos;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Reduz deslocamento do usuário para novos exames / consultas;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Assegura maior confiança do sistema de atendimento;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Favorece ao usuário a se integrar à uma REDE de informações;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Incrementa histórico clínico - favorece respostas adequadas em cada caso.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3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091" y="220813"/>
            <a:ext cx="1867161" cy="185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37929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32195"/>
            <a:ext cx="16256000" cy="883920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Agrupar 5"/>
          <p:cNvGrpSpPr/>
          <p:nvPr/>
        </p:nvGrpSpPr>
        <p:grpSpPr>
          <a:xfrm>
            <a:off x="10871200" y="228600"/>
            <a:ext cx="4592265" cy="3575875"/>
            <a:chOff x="9118600" y="1828800"/>
            <a:chExt cx="5871882" cy="45720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 rotWithShape="1">
            <a:blip r:embed="rId2"/>
            <a:srcRect l="34530" t="7143" r="4062" b="7143"/>
            <a:stretch/>
          </p:blipFill>
          <p:spPr>
            <a:xfrm>
              <a:off x="9118600" y="1828800"/>
              <a:ext cx="5871882" cy="4572000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9118600" y="1828800"/>
              <a:ext cx="1524000" cy="1828800"/>
            </a:xfrm>
            <a:prstGeom prst="rect">
              <a:avLst/>
            </a:prstGeom>
            <a:solidFill>
              <a:srgbClr val="F6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70" y="263236"/>
            <a:ext cx="5066973" cy="322060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336800" y="4756698"/>
            <a:ext cx="425655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Marcos E. Freitas</a:t>
            </a:r>
          </a:p>
          <a:p>
            <a:pPr algn="r"/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Coordenador de T.I.</a:t>
            </a:r>
          </a:p>
          <a:p>
            <a:pPr algn="r"/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pt-BR" sz="2400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marcos.freitas@saude.ms.gov.br</a:t>
            </a:r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saude.ms.gov.br</a:t>
            </a:r>
          </a:p>
          <a:p>
            <a:pPr algn="r"/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61200" y="4551795"/>
            <a:ext cx="1476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i="1" dirty="0">
                <a:solidFill>
                  <a:schemeClr val="accent1">
                    <a:lumMod val="75000"/>
                  </a:schemeClr>
                </a:solidFill>
              </a:rPr>
              <a:t>Saiba mais em: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6756400" y="4936184"/>
            <a:ext cx="0" cy="38100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32" y="7493443"/>
            <a:ext cx="3134818" cy="75892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7468703"/>
            <a:ext cx="868307" cy="86830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-101600" y="1371600"/>
            <a:ext cx="5033909" cy="1266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600" b="1" dirty="0"/>
              <a:t>OBRIGADO !!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4870176"/>
            <a:ext cx="3876008" cy="38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9006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4267606" cy="27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0239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-152400"/>
            <a:ext cx="3200400" cy="20341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9" name="Seta para Cima e para Baixo 8"/>
          <p:cNvSpPr/>
          <p:nvPr/>
        </p:nvSpPr>
        <p:spPr>
          <a:xfrm>
            <a:off x="9118600" y="2667000"/>
            <a:ext cx="457200" cy="13716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Cima e para Baixo 9"/>
          <p:cNvSpPr/>
          <p:nvPr/>
        </p:nvSpPr>
        <p:spPr>
          <a:xfrm>
            <a:off x="9042400" y="5448300"/>
            <a:ext cx="457200" cy="10668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e para Baixo 10"/>
          <p:cNvSpPr/>
          <p:nvPr/>
        </p:nvSpPr>
        <p:spPr>
          <a:xfrm>
            <a:off x="13081000" y="3200400"/>
            <a:ext cx="457200" cy="10668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Cima e para Baixo 11"/>
          <p:cNvSpPr/>
          <p:nvPr/>
        </p:nvSpPr>
        <p:spPr>
          <a:xfrm>
            <a:off x="13309600" y="5448300"/>
            <a:ext cx="457200" cy="14097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Cima e para Baixo 12"/>
          <p:cNvSpPr/>
          <p:nvPr/>
        </p:nvSpPr>
        <p:spPr>
          <a:xfrm rot="16200000">
            <a:off x="10880725" y="7077075"/>
            <a:ext cx="457200" cy="78105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Cima e para Baixo 13"/>
          <p:cNvSpPr/>
          <p:nvPr/>
        </p:nvSpPr>
        <p:spPr>
          <a:xfrm rot="16200000">
            <a:off x="11214100" y="4255077"/>
            <a:ext cx="457200" cy="9906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Cima e para Baixo 14"/>
          <p:cNvSpPr/>
          <p:nvPr/>
        </p:nvSpPr>
        <p:spPr>
          <a:xfrm rot="16200000">
            <a:off x="11019477" y="1632238"/>
            <a:ext cx="457200" cy="990600"/>
          </a:xfrm>
          <a:prstGeom prst="upDownArrow">
            <a:avLst>
              <a:gd name="adj1" fmla="val 24026"/>
              <a:gd name="adj2" fmla="val 5779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ultiplicar 15"/>
          <p:cNvSpPr/>
          <p:nvPr/>
        </p:nvSpPr>
        <p:spPr>
          <a:xfrm>
            <a:off x="8813800" y="2743200"/>
            <a:ext cx="1066800" cy="1219200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ultiplicar 16"/>
          <p:cNvSpPr/>
          <p:nvPr/>
        </p:nvSpPr>
        <p:spPr>
          <a:xfrm>
            <a:off x="13004800" y="5543550"/>
            <a:ext cx="1066800" cy="1219200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Multiplicar 17"/>
          <p:cNvSpPr/>
          <p:nvPr/>
        </p:nvSpPr>
        <p:spPr>
          <a:xfrm>
            <a:off x="10855490" y="1685924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ultiplicar 18"/>
          <p:cNvSpPr/>
          <p:nvPr/>
        </p:nvSpPr>
        <p:spPr>
          <a:xfrm>
            <a:off x="11048299" y="4277589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Multiplicar 19"/>
          <p:cNvSpPr/>
          <p:nvPr/>
        </p:nvSpPr>
        <p:spPr>
          <a:xfrm>
            <a:off x="8878413" y="5540086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Multiplicar 20"/>
          <p:cNvSpPr/>
          <p:nvPr/>
        </p:nvSpPr>
        <p:spPr>
          <a:xfrm>
            <a:off x="10750633" y="7025985"/>
            <a:ext cx="785173" cy="883227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Multiplicar 21"/>
          <p:cNvSpPr/>
          <p:nvPr/>
        </p:nvSpPr>
        <p:spPr>
          <a:xfrm>
            <a:off x="12776200" y="3134714"/>
            <a:ext cx="1066800" cy="1219200"/>
          </a:xfrm>
          <a:prstGeom prst="mathMultiply">
            <a:avLst>
              <a:gd name="adj1" fmla="val 137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0"/>
            <a:ext cx="2368535" cy="15054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18957415">
            <a:off x="7021738" y="4198858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Baixo 3"/>
          <p:cNvSpPr/>
          <p:nvPr/>
        </p:nvSpPr>
        <p:spPr>
          <a:xfrm rot="16200000">
            <a:off x="6644449" y="5064951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 rot="14242120">
            <a:off x="6976739" y="5934896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 rot="10800000">
            <a:off x="7975600" y="6356344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 rot="7620997">
            <a:off x="8970896" y="5915083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Baixo 7"/>
          <p:cNvSpPr/>
          <p:nvPr/>
        </p:nvSpPr>
        <p:spPr>
          <a:xfrm rot="5400000">
            <a:off x="9306751" y="5064951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 rot="2825317">
            <a:off x="8879383" y="4167014"/>
            <a:ext cx="304800" cy="842897"/>
          </a:xfrm>
          <a:prstGeom prst="downArrow">
            <a:avLst>
              <a:gd name="adj1" fmla="val 26623"/>
              <a:gd name="adj2" fmla="val 694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7543800"/>
            <a:ext cx="2368535" cy="150545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60400" y="3276600"/>
            <a:ext cx="15237005" cy="5105400"/>
          </a:xfrm>
          <a:prstGeom prst="rect">
            <a:avLst/>
          </a:prstGeom>
          <a:solidFill>
            <a:srgbClr val="F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3" y="3352800"/>
            <a:ext cx="4419600" cy="44195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413" y="3900055"/>
            <a:ext cx="4876800" cy="29579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6213" y="3810000"/>
            <a:ext cx="6366017" cy="44196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0"/>
            <a:ext cx="2368535" cy="150545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41400" y="2983468"/>
            <a:ext cx="1399614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BDs</a:t>
            </a:r>
            <a:r>
              <a:rPr lang="pt-BR" b="1" dirty="0">
                <a:solidFill>
                  <a:schemeClr val="bg1"/>
                </a:solidFill>
              </a:rPr>
              <a:t> Internos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19" y="4538246"/>
            <a:ext cx="1299458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1600" b="1" dirty="0" err="1">
                <a:solidFill>
                  <a:schemeClr val="bg1"/>
                </a:solidFill>
              </a:rPr>
              <a:t>BDs</a:t>
            </a:r>
            <a:r>
              <a:rPr lang="pt-BR" sz="1600" b="1" dirty="0">
                <a:solidFill>
                  <a:schemeClr val="bg1"/>
                </a:solidFill>
              </a:rPr>
              <a:t> Externos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45839" y="6081323"/>
            <a:ext cx="662361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RNDS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884" y="0"/>
            <a:ext cx="2038051" cy="12954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177800" y="1143000"/>
            <a:ext cx="5105400" cy="609600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3" name="Seta em Curva para Baixo 2"/>
          <p:cNvSpPr/>
          <p:nvPr/>
        </p:nvSpPr>
        <p:spPr>
          <a:xfrm rot="16200000">
            <a:off x="9042400" y="6096000"/>
            <a:ext cx="1981200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Seta em Curva para Baixo 3"/>
          <p:cNvSpPr/>
          <p:nvPr/>
        </p:nvSpPr>
        <p:spPr>
          <a:xfrm rot="18260125">
            <a:off x="9590374" y="2758007"/>
            <a:ext cx="2364228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 em Curva para Baixo 4"/>
          <p:cNvSpPr/>
          <p:nvPr/>
        </p:nvSpPr>
        <p:spPr>
          <a:xfrm rot="7543277">
            <a:off x="12497351" y="4133850"/>
            <a:ext cx="2364228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eta em Curva para Baixo 5"/>
          <p:cNvSpPr/>
          <p:nvPr/>
        </p:nvSpPr>
        <p:spPr>
          <a:xfrm rot="4646709">
            <a:off x="12402495" y="5725484"/>
            <a:ext cx="1691445" cy="914400"/>
          </a:xfrm>
          <a:prstGeom prst="curvedDownArrow">
            <a:avLst/>
          </a:pr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591452" y="5715001"/>
            <a:ext cx="7612748" cy="3059378"/>
            <a:chOff x="591452" y="5715001"/>
            <a:chExt cx="7612748" cy="3059378"/>
          </a:xfrm>
        </p:grpSpPr>
        <p:sp>
          <p:nvSpPr>
            <p:cNvPr id="7" name="Retângulo Arredondado 6"/>
            <p:cNvSpPr/>
            <p:nvPr/>
          </p:nvSpPr>
          <p:spPr>
            <a:xfrm>
              <a:off x="1193800" y="7107568"/>
              <a:ext cx="7010400" cy="23753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Arredondado 8"/>
            <p:cNvSpPr/>
            <p:nvPr/>
          </p:nvSpPr>
          <p:spPr>
            <a:xfrm rot="16200000">
              <a:off x="2375658" y="6235742"/>
              <a:ext cx="1256514" cy="367431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Vacinas</a:t>
              </a:r>
            </a:p>
          </p:txBody>
        </p:sp>
        <p:sp>
          <p:nvSpPr>
            <p:cNvPr id="10" name="Retângulo Arredondado 9"/>
            <p:cNvSpPr/>
            <p:nvPr/>
          </p:nvSpPr>
          <p:spPr>
            <a:xfrm rot="16200000">
              <a:off x="4044027" y="6217574"/>
              <a:ext cx="1256515" cy="403768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Exames</a:t>
              </a:r>
            </a:p>
          </p:txBody>
        </p:sp>
        <p:sp>
          <p:nvSpPr>
            <p:cNvPr id="11" name="Retângulo Arredondado 10"/>
            <p:cNvSpPr/>
            <p:nvPr/>
          </p:nvSpPr>
          <p:spPr>
            <a:xfrm rot="16200000">
              <a:off x="4781543" y="7918458"/>
              <a:ext cx="1306779" cy="405064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Remédios</a:t>
              </a:r>
            </a:p>
          </p:txBody>
        </p:sp>
        <p:sp>
          <p:nvSpPr>
            <p:cNvPr id="12" name="Retângulo Arredondado 11"/>
            <p:cNvSpPr/>
            <p:nvPr/>
          </p:nvSpPr>
          <p:spPr>
            <a:xfrm rot="16200000">
              <a:off x="3129101" y="7858298"/>
              <a:ext cx="1225345" cy="443949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Consultas</a:t>
              </a:r>
            </a:p>
          </p:txBody>
        </p:sp>
        <p:sp>
          <p:nvSpPr>
            <p:cNvPr id="13" name="Retângulo Arredondado 12"/>
            <p:cNvSpPr/>
            <p:nvPr/>
          </p:nvSpPr>
          <p:spPr>
            <a:xfrm rot="16200000">
              <a:off x="5644651" y="6140950"/>
              <a:ext cx="1289092" cy="437193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Cirurgias</a:t>
              </a:r>
            </a:p>
          </p:txBody>
        </p:sp>
        <p:sp>
          <p:nvSpPr>
            <p:cNvPr id="14" name="Elipse 13"/>
            <p:cNvSpPr/>
            <p:nvPr/>
          </p:nvSpPr>
          <p:spPr>
            <a:xfrm>
              <a:off x="591452" y="6436240"/>
              <a:ext cx="1569233" cy="155028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>
                      <a:lumMod val="50000"/>
                    </a:schemeClr>
                  </a:solidFill>
                </a:rPr>
                <a:t>José da Silva</a:t>
              </a:r>
            </a:p>
          </p:txBody>
        </p:sp>
        <p:sp>
          <p:nvSpPr>
            <p:cNvPr id="15" name="Retângulo Arredondado 14"/>
            <p:cNvSpPr/>
            <p:nvPr/>
          </p:nvSpPr>
          <p:spPr>
            <a:xfrm>
              <a:off x="2695293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10/01</a:t>
              </a:r>
            </a:p>
          </p:txBody>
        </p:sp>
        <p:sp>
          <p:nvSpPr>
            <p:cNvPr id="16" name="Retângulo Arredondado 15"/>
            <p:cNvSpPr/>
            <p:nvPr/>
          </p:nvSpPr>
          <p:spPr>
            <a:xfrm>
              <a:off x="3521590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05/04</a:t>
              </a:r>
            </a:p>
          </p:txBody>
        </p:sp>
        <p:sp>
          <p:nvSpPr>
            <p:cNvPr id="17" name="Retângulo Arredondado 16"/>
            <p:cNvSpPr/>
            <p:nvPr/>
          </p:nvSpPr>
          <p:spPr>
            <a:xfrm>
              <a:off x="4347887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07/04</a:t>
              </a:r>
            </a:p>
          </p:txBody>
        </p:sp>
        <p:sp>
          <p:nvSpPr>
            <p:cNvPr id="18" name="Retângulo Arredondado 17"/>
            <p:cNvSpPr/>
            <p:nvPr/>
          </p:nvSpPr>
          <p:spPr>
            <a:xfrm>
              <a:off x="5174184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15/04</a:t>
              </a:r>
            </a:p>
          </p:txBody>
        </p:sp>
        <p:sp>
          <p:nvSpPr>
            <p:cNvPr id="19" name="Retângulo Arredondado 18"/>
            <p:cNvSpPr/>
            <p:nvPr/>
          </p:nvSpPr>
          <p:spPr>
            <a:xfrm>
              <a:off x="6000481" y="7110662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17/07</a:t>
              </a:r>
            </a:p>
          </p:txBody>
        </p:sp>
        <p:sp>
          <p:nvSpPr>
            <p:cNvPr id="20" name="Retângulo Arredondado 19"/>
            <p:cNvSpPr/>
            <p:nvPr/>
          </p:nvSpPr>
          <p:spPr>
            <a:xfrm rot="16200000">
              <a:off x="6407141" y="7918458"/>
              <a:ext cx="1306779" cy="405064"/>
            </a:xfrm>
            <a:prstGeom prst="roundRect">
              <a:avLst>
                <a:gd name="adj" fmla="val 45554"/>
              </a:avLst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500" dirty="0" err="1"/>
                <a:t>TeleConsulta</a:t>
              </a:r>
              <a:endParaRPr lang="pt-BR" sz="1500" dirty="0"/>
            </a:p>
          </p:txBody>
        </p:sp>
        <p:sp>
          <p:nvSpPr>
            <p:cNvPr id="21" name="Retângulo Arredondado 20"/>
            <p:cNvSpPr/>
            <p:nvPr/>
          </p:nvSpPr>
          <p:spPr>
            <a:xfrm>
              <a:off x="6826778" y="7107568"/>
              <a:ext cx="590665" cy="2665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17/08</a:t>
              </a: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212" y="7495512"/>
            <a:ext cx="2368535" cy="1505458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-177800" y="838200"/>
            <a:ext cx="6324600" cy="685800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190500"/>
            <a:ext cx="16256000" cy="8801100"/>
          </a:xfrm>
          <a:prstGeom prst="rect">
            <a:avLst/>
          </a:prstGeom>
        </p:spPr>
      </p:pic>
      <p:sp>
        <p:nvSpPr>
          <p:cNvPr id="4" name="Retângulo Arredondado 3"/>
          <p:cNvSpPr/>
          <p:nvPr/>
        </p:nvSpPr>
        <p:spPr>
          <a:xfrm>
            <a:off x="2794000" y="3657600"/>
            <a:ext cx="10668000" cy="5029200"/>
          </a:xfrm>
          <a:prstGeom prst="roundRect">
            <a:avLst/>
          </a:prstGeom>
          <a:solidFill>
            <a:srgbClr val="F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3648694"/>
            <a:ext cx="10744200" cy="50381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0"/>
            <a:ext cx="2368535" cy="150545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77800" y="838200"/>
            <a:ext cx="5334000" cy="685800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185</Words>
  <Application>Microsoft Office PowerPoint</Application>
  <PresentationFormat>Personalizar</PresentationFormat>
  <Paragraphs>66</Paragraphs>
  <Slides>15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Bahnschrift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Freitas</dc:creator>
  <cp:lastModifiedBy>Mariane Cristina de Souza Lima</cp:lastModifiedBy>
  <cp:revision>61</cp:revision>
  <dcterms:created xsi:type="dcterms:W3CDTF">2006-08-16T00:00:00Z</dcterms:created>
  <dcterms:modified xsi:type="dcterms:W3CDTF">2026-07-16T12:54:38Z</dcterms:modified>
</cp:coreProperties>
</file>