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65" r:id="rId2"/>
    <p:sldId id="268" r:id="rId3"/>
    <p:sldId id="256" r:id="rId4"/>
    <p:sldId id="257" r:id="rId5"/>
    <p:sldId id="258" r:id="rId6"/>
    <p:sldId id="259" r:id="rId7"/>
    <p:sldId id="262" r:id="rId8"/>
    <p:sldId id="261" r:id="rId9"/>
    <p:sldId id="260" r:id="rId10"/>
    <p:sldId id="263" r:id="rId11"/>
    <p:sldId id="270" r:id="rId12"/>
    <p:sldId id="271" r:id="rId13"/>
    <p:sldId id="266" r:id="rId14"/>
    <p:sldId id="267" r:id="rId15"/>
    <p:sldId id="272" r:id="rId16"/>
    <p:sldId id="269" r:id="rId17"/>
  </p:sldIdLst>
  <p:sldSz cx="16256000" cy="9144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5B3D7"/>
    <a:srgbClr val="F6F5F0"/>
    <a:srgbClr val="FDEADA"/>
    <a:srgbClr val="FFFF00"/>
    <a:srgbClr val="000000"/>
    <a:srgbClr val="F4F3EF"/>
    <a:srgbClr val="FFC000"/>
    <a:srgbClr val="C4BD97"/>
    <a:srgbClr val="F0EFEA"/>
    <a:srgbClr val="AAABA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Estilo Médio 2 - Ênfase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E8034E78-7F5D-4C2E-B375-FC64B27BC917}" styleName="Estilo Escuro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21E4AEA4-8DFA-4A89-87EB-49C32662AFE0}" styleName="Estilo Médio 2 - Ênfas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244" autoAdjust="0"/>
    <p:restoredTop sz="86502" autoAdjust="0"/>
  </p:normalViewPr>
  <p:slideViewPr>
    <p:cSldViewPr>
      <p:cViewPr>
        <p:scale>
          <a:sx n="60" d="100"/>
          <a:sy n="60" d="100"/>
        </p:scale>
        <p:origin x="1548" y="50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7CC116E-6379-4583-8362-37FBE7468BB6}" type="datetimeFigureOut">
              <a:rPr lang="pt-BR" smtClean="0"/>
              <a:t>29/05/2026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BCB1A80-F691-4C87-85B6-964D4BDA02E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363160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CB1A80-F691-4C87-85B6-964D4BDA02EB}" type="slidenum">
              <a:rPr lang="pt-BR" smtClean="0"/>
              <a:t>13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151435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5/29/2026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5/29/2026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5/29/2026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5/29/2026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7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8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2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hyperlink" Target="mailto:marcos.freitas@saude.ms.gov.br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/>
          <p:cNvSpPr/>
          <p:nvPr/>
        </p:nvSpPr>
        <p:spPr>
          <a:xfrm>
            <a:off x="0" y="152400"/>
            <a:ext cx="16256000" cy="8839200"/>
          </a:xfrm>
          <a:prstGeom prst="rect">
            <a:avLst/>
          </a:prstGeom>
          <a:solidFill>
            <a:srgbClr val="F4F3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2759" y="381000"/>
            <a:ext cx="9950481" cy="6324600"/>
          </a:xfrm>
          <a:prstGeom prst="rect">
            <a:avLst/>
          </a:prstGeom>
        </p:spPr>
      </p:pic>
      <p:cxnSp>
        <p:nvCxnSpPr>
          <p:cNvPr id="8" name="Conector reto 7"/>
          <p:cNvCxnSpPr/>
          <p:nvPr/>
        </p:nvCxnSpPr>
        <p:spPr>
          <a:xfrm flipV="1">
            <a:off x="0" y="6934200"/>
            <a:ext cx="16256000" cy="7620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Imagem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7800" y="7379049"/>
            <a:ext cx="5105400" cy="1235986"/>
          </a:xfrm>
          <a:prstGeom prst="rect">
            <a:avLst/>
          </a:prstGeom>
        </p:spPr>
      </p:pic>
      <p:pic>
        <p:nvPicPr>
          <p:cNvPr id="11" name="Imagem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9000" y="7289974"/>
            <a:ext cx="1414135" cy="1414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43432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 rotWithShape="1">
          <a:blip r:embed="rId2"/>
          <a:srcRect b="3361"/>
          <a:stretch/>
        </p:blipFill>
        <p:spPr>
          <a:xfrm>
            <a:off x="0" y="228600"/>
            <a:ext cx="16256000" cy="8763000"/>
          </a:xfrm>
          <a:prstGeom prst="rect">
            <a:avLst/>
          </a:prstGeom>
        </p:spPr>
      </p:pic>
      <p:grpSp>
        <p:nvGrpSpPr>
          <p:cNvPr id="12" name="Agrupar 11"/>
          <p:cNvGrpSpPr/>
          <p:nvPr/>
        </p:nvGrpSpPr>
        <p:grpSpPr>
          <a:xfrm>
            <a:off x="838200" y="4724400"/>
            <a:ext cx="4546600" cy="3810000"/>
            <a:chOff x="838200" y="4724400"/>
            <a:chExt cx="4546600" cy="3810000"/>
          </a:xfrm>
          <a:solidFill>
            <a:srgbClr val="FFFF00">
              <a:alpha val="43137"/>
            </a:srgbClr>
          </a:solidFill>
        </p:grpSpPr>
        <p:sp>
          <p:nvSpPr>
            <p:cNvPr id="3" name="Retângulo Arredondado 2"/>
            <p:cNvSpPr/>
            <p:nvPr/>
          </p:nvSpPr>
          <p:spPr>
            <a:xfrm>
              <a:off x="889000" y="4724400"/>
              <a:ext cx="4495800" cy="1066800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" name="Retângulo Arredondado 3"/>
            <p:cNvSpPr/>
            <p:nvPr/>
          </p:nvSpPr>
          <p:spPr>
            <a:xfrm>
              <a:off x="863600" y="6096000"/>
              <a:ext cx="4495800" cy="1066800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" name="Retângulo Arredondado 4"/>
            <p:cNvSpPr/>
            <p:nvPr/>
          </p:nvSpPr>
          <p:spPr>
            <a:xfrm>
              <a:off x="838200" y="7467600"/>
              <a:ext cx="4495800" cy="1066800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grpSp>
        <p:nvGrpSpPr>
          <p:cNvPr id="13" name="Agrupar 12"/>
          <p:cNvGrpSpPr/>
          <p:nvPr/>
        </p:nvGrpSpPr>
        <p:grpSpPr>
          <a:xfrm>
            <a:off x="5880100" y="4724400"/>
            <a:ext cx="4501292" cy="3810000"/>
            <a:chOff x="5880100" y="4724400"/>
            <a:chExt cx="4501292" cy="3810000"/>
          </a:xfrm>
          <a:solidFill>
            <a:srgbClr val="FDEADA">
              <a:alpha val="50196"/>
            </a:srgbClr>
          </a:solidFill>
        </p:grpSpPr>
        <p:sp>
          <p:nvSpPr>
            <p:cNvPr id="6" name="Retângulo Arredondado 5"/>
            <p:cNvSpPr/>
            <p:nvPr/>
          </p:nvSpPr>
          <p:spPr>
            <a:xfrm>
              <a:off x="5885592" y="4724400"/>
              <a:ext cx="4495800" cy="1066800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7" name="Retângulo Arredondado 6"/>
            <p:cNvSpPr/>
            <p:nvPr/>
          </p:nvSpPr>
          <p:spPr>
            <a:xfrm>
              <a:off x="5880100" y="6096000"/>
              <a:ext cx="4495800" cy="1066800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8" name="Retângulo Arredondado 7"/>
            <p:cNvSpPr/>
            <p:nvPr/>
          </p:nvSpPr>
          <p:spPr>
            <a:xfrm>
              <a:off x="5880100" y="7467600"/>
              <a:ext cx="4495800" cy="1066800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grpSp>
        <p:nvGrpSpPr>
          <p:cNvPr id="14" name="Agrupar 13"/>
          <p:cNvGrpSpPr/>
          <p:nvPr/>
        </p:nvGrpSpPr>
        <p:grpSpPr>
          <a:xfrm>
            <a:off x="10871200" y="4724400"/>
            <a:ext cx="4495800" cy="3810000"/>
            <a:chOff x="10871200" y="4724400"/>
            <a:chExt cx="4495800" cy="3810000"/>
          </a:xfrm>
          <a:solidFill>
            <a:srgbClr val="FFC000">
              <a:alpha val="36078"/>
            </a:srgbClr>
          </a:solidFill>
        </p:grpSpPr>
        <p:sp>
          <p:nvSpPr>
            <p:cNvPr id="9" name="Retângulo Arredondado 8"/>
            <p:cNvSpPr/>
            <p:nvPr/>
          </p:nvSpPr>
          <p:spPr>
            <a:xfrm>
              <a:off x="10871200" y="4724400"/>
              <a:ext cx="4495800" cy="1066800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0" name="Retângulo Arredondado 9"/>
            <p:cNvSpPr/>
            <p:nvPr/>
          </p:nvSpPr>
          <p:spPr>
            <a:xfrm>
              <a:off x="10871200" y="6096000"/>
              <a:ext cx="4495800" cy="1066800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1" name="Retângulo Arredondado 10"/>
            <p:cNvSpPr/>
            <p:nvPr/>
          </p:nvSpPr>
          <p:spPr>
            <a:xfrm>
              <a:off x="10871200" y="7467600"/>
              <a:ext cx="4495800" cy="1066800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3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4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4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/>
          <p:cNvSpPr/>
          <p:nvPr/>
        </p:nvSpPr>
        <p:spPr>
          <a:xfrm>
            <a:off x="0" y="152400"/>
            <a:ext cx="16256000" cy="8839200"/>
          </a:xfrm>
          <a:prstGeom prst="rect">
            <a:avLst/>
          </a:prstGeom>
          <a:solidFill>
            <a:srgbClr val="F4F3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0800" y="7489957"/>
            <a:ext cx="2590800" cy="1646732"/>
          </a:xfrm>
          <a:prstGeom prst="rect">
            <a:avLst/>
          </a:prstGeom>
        </p:spPr>
      </p:pic>
      <p:cxnSp>
        <p:nvCxnSpPr>
          <p:cNvPr id="8" name="Conector reto 7"/>
          <p:cNvCxnSpPr/>
          <p:nvPr/>
        </p:nvCxnSpPr>
        <p:spPr>
          <a:xfrm flipV="1">
            <a:off x="0" y="7620000"/>
            <a:ext cx="16256000" cy="7620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Imagem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1556" y="7896689"/>
            <a:ext cx="3828065" cy="926751"/>
          </a:xfrm>
          <a:prstGeom prst="rect">
            <a:avLst/>
          </a:prstGeom>
        </p:spPr>
      </p:pic>
      <p:pic>
        <p:nvPicPr>
          <p:cNvPr id="11" name="Imagem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9216" y="7831497"/>
            <a:ext cx="1057137" cy="1057137"/>
          </a:xfrm>
          <a:prstGeom prst="rect">
            <a:avLst/>
          </a:prstGeom>
        </p:spPr>
      </p:pic>
      <p:pic>
        <p:nvPicPr>
          <p:cNvPr id="4" name="3.1.VIDEO REDESAUDE WEB COMPACTO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7"/>
          <a:srcRect t="12017"/>
          <a:stretch/>
        </p:blipFill>
        <p:spPr>
          <a:xfrm>
            <a:off x="431800" y="22663"/>
            <a:ext cx="15418158" cy="7630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033198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/>
          <p:cNvSpPr/>
          <p:nvPr/>
        </p:nvSpPr>
        <p:spPr>
          <a:xfrm>
            <a:off x="0" y="152400"/>
            <a:ext cx="16256000" cy="8839200"/>
          </a:xfrm>
          <a:prstGeom prst="rect">
            <a:avLst/>
          </a:prstGeom>
          <a:solidFill>
            <a:srgbClr val="F4F3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3736" y="1147847"/>
            <a:ext cx="3948589" cy="2509753"/>
          </a:xfrm>
          <a:prstGeom prst="rect">
            <a:avLst/>
          </a:prstGeom>
        </p:spPr>
      </p:pic>
      <p:cxnSp>
        <p:nvCxnSpPr>
          <p:cNvPr id="8" name="Conector reto 7"/>
          <p:cNvCxnSpPr/>
          <p:nvPr/>
        </p:nvCxnSpPr>
        <p:spPr>
          <a:xfrm flipH="1" flipV="1">
            <a:off x="8681234" y="0"/>
            <a:ext cx="395" cy="899160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Imagem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2209" y="5943600"/>
            <a:ext cx="4951642" cy="1198762"/>
          </a:xfrm>
          <a:prstGeom prst="rect">
            <a:avLst/>
          </a:prstGeom>
        </p:spPr>
      </p:pic>
      <p:pic>
        <p:nvPicPr>
          <p:cNvPr id="11" name="Imagem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9830" y="3810000"/>
            <a:ext cx="1676400" cy="1676400"/>
          </a:xfrm>
          <a:prstGeom prst="rect">
            <a:avLst/>
          </a:prstGeom>
        </p:spPr>
      </p:pic>
      <p:sp>
        <p:nvSpPr>
          <p:cNvPr id="2" name="CaixaDeTexto 1"/>
          <p:cNvSpPr txBox="1"/>
          <p:nvPr/>
        </p:nvSpPr>
        <p:spPr>
          <a:xfrm>
            <a:off x="2946400" y="4557"/>
            <a:ext cx="1219200" cy="83099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pt-BR" sz="4800" b="1" dirty="0" err="1" smtClean="0">
                <a:solidFill>
                  <a:schemeClr val="bg1"/>
                </a:solidFill>
              </a:rPr>
              <a:t>aPP</a:t>
            </a:r>
            <a:endParaRPr lang="pt-BR" sz="4800" b="1" dirty="0">
              <a:solidFill>
                <a:schemeClr val="bg1"/>
              </a:solidFill>
            </a:endParaRPr>
          </a:p>
        </p:txBody>
      </p:sp>
      <p:pic>
        <p:nvPicPr>
          <p:cNvPr id="7" name="5.Video Redesdaude App V2 compacto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241800" y="0"/>
            <a:ext cx="4275138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661353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/>
          <p:cNvSpPr/>
          <p:nvPr/>
        </p:nvSpPr>
        <p:spPr>
          <a:xfrm>
            <a:off x="0" y="152400"/>
            <a:ext cx="16256000" cy="8839200"/>
          </a:xfrm>
          <a:prstGeom prst="rect">
            <a:avLst/>
          </a:prstGeom>
          <a:solidFill>
            <a:srgbClr val="F4F3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4" name="CaixaDeTexto 3"/>
          <p:cNvSpPr txBox="1"/>
          <p:nvPr/>
        </p:nvSpPr>
        <p:spPr>
          <a:xfrm>
            <a:off x="355600" y="158338"/>
            <a:ext cx="1532022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600" b="1" spc="-150" dirty="0" err="1" smtClean="0">
                <a:latin typeface="Bahnschrift" panose="020B0502040204020203" pitchFamily="34" charset="0"/>
                <a:ea typeface="Segoe UI Black" panose="020B0A02040204020203" pitchFamily="34" charset="0"/>
              </a:rPr>
              <a:t>REDESaúde</a:t>
            </a:r>
            <a:r>
              <a:rPr lang="pt-BR" sz="4600" spc="-150" dirty="0" smtClean="0">
                <a:latin typeface="Bahnschrift" panose="020B0502040204020203" pitchFamily="34" charset="0"/>
                <a:ea typeface="Segoe UI Black" panose="020B0A02040204020203" pitchFamily="34" charset="0"/>
              </a:rPr>
              <a:t> </a:t>
            </a:r>
            <a:r>
              <a:rPr lang="pt-BR" sz="4600" spc="-300" dirty="0" smtClean="0">
                <a:latin typeface="Bahnschrift" panose="020B0502040204020203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em números: </a:t>
            </a:r>
            <a:r>
              <a:rPr lang="pt-BR" sz="6000" b="1" spc="-300" dirty="0" smtClean="0">
                <a:latin typeface="Bahnschrift" panose="020B0502040204020203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Economicidade (2024 / 2025)</a:t>
            </a:r>
            <a:endParaRPr lang="pt-BR" sz="6000" b="1" spc="-300" dirty="0">
              <a:latin typeface="Bahnschrift" panose="020B0502040204020203" pitchFamily="34" charset="0"/>
              <a:ea typeface="Segoe UI Black" panose="020B0A02040204020203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6" name="Tabel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03516794"/>
              </p:ext>
            </p:extLst>
          </p:nvPr>
        </p:nvGraphicFramePr>
        <p:xfrm>
          <a:off x="1041400" y="1312362"/>
          <a:ext cx="14173200" cy="670560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3606800">
                  <a:extLst>
                    <a:ext uri="{9D8B030D-6E8A-4147-A177-3AD203B41FA5}">
                      <a16:colId xmlns:a16="http://schemas.microsoft.com/office/drawing/2014/main" val="4005221771"/>
                    </a:ext>
                  </a:extLst>
                </a:gridCol>
                <a:gridCol w="2438400">
                  <a:extLst>
                    <a:ext uri="{9D8B030D-6E8A-4147-A177-3AD203B41FA5}">
                      <a16:colId xmlns:a16="http://schemas.microsoft.com/office/drawing/2014/main" val="1708952904"/>
                    </a:ext>
                  </a:extLst>
                </a:gridCol>
                <a:gridCol w="2717800">
                  <a:extLst>
                    <a:ext uri="{9D8B030D-6E8A-4147-A177-3AD203B41FA5}">
                      <a16:colId xmlns:a16="http://schemas.microsoft.com/office/drawing/2014/main" val="2156327909"/>
                    </a:ext>
                  </a:extLst>
                </a:gridCol>
                <a:gridCol w="5410200">
                  <a:extLst>
                    <a:ext uri="{9D8B030D-6E8A-4147-A177-3AD203B41FA5}">
                      <a16:colId xmlns:a16="http://schemas.microsoft.com/office/drawing/2014/main" val="2439922964"/>
                    </a:ext>
                  </a:extLst>
                </a:gridCol>
              </a:tblGrid>
              <a:tr h="813137"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>
                          <a:latin typeface="Bahnschrift" panose="020B0502040204020203" pitchFamily="34" charset="0"/>
                        </a:rPr>
                        <a:t>ÁREA</a:t>
                      </a:r>
                      <a:r>
                        <a:rPr lang="pt-BR" baseline="0" dirty="0" smtClean="0">
                          <a:latin typeface="Bahnschrift" panose="020B0502040204020203" pitchFamily="34" charset="0"/>
                        </a:rPr>
                        <a:t> Beneficiada </a:t>
                      </a:r>
                      <a:endParaRPr lang="pt-BR" dirty="0">
                        <a:latin typeface="Bahnschrift" panose="020B0502040204020203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>
                          <a:latin typeface="Bahnschrift" panose="020B0502040204020203" pitchFamily="34" charset="0"/>
                        </a:rPr>
                        <a:t>Exemplo de procedimento</a:t>
                      </a:r>
                      <a:endParaRPr lang="pt-BR" dirty="0">
                        <a:latin typeface="Bahnschrift" panose="020B0502040204020203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800" dirty="0" smtClean="0">
                          <a:latin typeface="Bahnschrift" panose="020B0502040204020203" pitchFamily="34" charset="0"/>
                        </a:rPr>
                        <a:t>Valor</a:t>
                      </a:r>
                      <a:r>
                        <a:rPr lang="pt-BR" sz="2800" baseline="0" dirty="0" smtClean="0">
                          <a:latin typeface="Bahnschrift" panose="020B0502040204020203" pitchFamily="34" charset="0"/>
                        </a:rPr>
                        <a:t> estimado em economia</a:t>
                      </a:r>
                    </a:p>
                    <a:p>
                      <a:pPr algn="ctr"/>
                      <a:r>
                        <a:rPr lang="pt-BR" sz="2800" baseline="0" dirty="0" smtClean="0">
                          <a:latin typeface="Bahnschrift" panose="020B0502040204020203" pitchFamily="34" charset="0"/>
                        </a:rPr>
                        <a:t>ANUAL (R$)</a:t>
                      </a:r>
                      <a:endParaRPr lang="pt-BR" sz="2800" dirty="0">
                        <a:latin typeface="Bahnschrift" panose="020B0502040204020203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>
                          <a:latin typeface="Bahnschrift" panose="020B0502040204020203" pitchFamily="34" charset="0"/>
                        </a:rPr>
                        <a:t>Mecanismo de economia via</a:t>
                      </a:r>
                      <a:r>
                        <a:rPr lang="pt-BR" baseline="0" dirty="0" smtClean="0">
                          <a:latin typeface="Bahnschrift" panose="020B0502040204020203" pitchFamily="34" charset="0"/>
                        </a:rPr>
                        <a:t> </a:t>
                      </a:r>
                      <a:r>
                        <a:rPr lang="pt-BR" baseline="0" dirty="0" err="1" smtClean="0">
                          <a:latin typeface="Bahnschrift" panose="020B0502040204020203" pitchFamily="34" charset="0"/>
                        </a:rPr>
                        <a:t>REDESaúde</a:t>
                      </a:r>
                      <a:r>
                        <a:rPr lang="pt-BR" baseline="0" dirty="0" smtClean="0">
                          <a:latin typeface="Bahnschrift" panose="020B0502040204020203" pitchFamily="34" charset="0"/>
                        </a:rPr>
                        <a:t> - MS</a:t>
                      </a:r>
                      <a:endParaRPr lang="pt-BR" dirty="0">
                        <a:latin typeface="Bahnschrift" panose="020B0502040204020203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487147121"/>
                  </a:ext>
                </a:extLst>
              </a:tr>
              <a:tr h="762000">
                <a:tc>
                  <a:txBody>
                    <a:bodyPr/>
                    <a:lstStyle/>
                    <a:p>
                      <a:pPr algn="l" fontAlgn="t"/>
                      <a:r>
                        <a:rPr lang="pt-BR" b="1" dirty="0">
                          <a:solidFill>
                            <a:srgbClr val="303030"/>
                          </a:solidFill>
                          <a:effectLst/>
                          <a:latin typeface="Bahnschrift" panose="020B0502040204020203" pitchFamily="34" charset="0"/>
                        </a:rPr>
                        <a:t>Apoio Diagnóstico (Imagens)</a:t>
                      </a:r>
                      <a:endParaRPr lang="pt-BR" dirty="0">
                        <a:solidFill>
                          <a:srgbClr val="303030"/>
                        </a:solidFill>
                        <a:effectLst/>
                        <a:latin typeface="Bahnschrift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pt-BR">
                          <a:solidFill>
                            <a:srgbClr val="303030"/>
                          </a:solidFill>
                          <a:effectLst/>
                          <a:latin typeface="Bahnschrift" panose="020B0502040204020203" pitchFamily="34" charset="0"/>
                        </a:rPr>
                        <a:t>Tomografia Computadorizada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pt-BR" sz="2400" b="1" dirty="0" smtClean="0">
                          <a:solidFill>
                            <a:srgbClr val="303030"/>
                          </a:solidFill>
                          <a:effectLst/>
                          <a:latin typeface="Bahnschrift" panose="020B0502040204020203" pitchFamily="34" charset="0"/>
                        </a:rPr>
                        <a:t>4.750.000,00</a:t>
                      </a:r>
                      <a:endParaRPr lang="pt-BR" sz="2400" dirty="0">
                        <a:solidFill>
                          <a:srgbClr val="303030"/>
                        </a:solidFill>
                        <a:effectLst/>
                        <a:latin typeface="Bahnschrift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pt-BR" dirty="0">
                          <a:solidFill>
                            <a:srgbClr val="303030"/>
                          </a:solidFill>
                          <a:effectLst/>
                          <a:latin typeface="Bahnschrift" panose="020B0502040204020203" pitchFamily="34" charset="0"/>
                        </a:rPr>
                        <a:t>Evita a repetição do </a:t>
                      </a:r>
                      <a:r>
                        <a:rPr lang="pt-BR" dirty="0" smtClean="0">
                          <a:solidFill>
                            <a:srgbClr val="303030"/>
                          </a:solidFill>
                          <a:effectLst/>
                          <a:latin typeface="Bahnschrift" panose="020B0502040204020203" pitchFamily="34" charset="0"/>
                        </a:rPr>
                        <a:t>exame</a:t>
                      </a:r>
                      <a:endParaRPr lang="pt-BR" dirty="0">
                        <a:solidFill>
                          <a:srgbClr val="303030"/>
                        </a:solidFill>
                        <a:effectLst/>
                        <a:latin typeface="Bahnschrift" panose="020B0502040204020203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73068790"/>
                  </a:ext>
                </a:extLst>
              </a:tr>
              <a:tr h="762000">
                <a:tc>
                  <a:txBody>
                    <a:bodyPr/>
                    <a:lstStyle/>
                    <a:p>
                      <a:pPr algn="l" fontAlgn="t"/>
                      <a:r>
                        <a:rPr lang="pt-BR" b="1" dirty="0">
                          <a:solidFill>
                            <a:srgbClr val="303030"/>
                          </a:solidFill>
                          <a:effectLst/>
                          <a:latin typeface="Bahnschrift" panose="020B0502040204020203" pitchFamily="34" charset="0"/>
                        </a:rPr>
                        <a:t>Apoio Diagnóstico (Laboratório)</a:t>
                      </a:r>
                      <a:endParaRPr lang="pt-BR" dirty="0">
                        <a:solidFill>
                          <a:srgbClr val="303030"/>
                        </a:solidFill>
                        <a:effectLst/>
                        <a:latin typeface="Bahnschrift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pt-BR" dirty="0">
                          <a:solidFill>
                            <a:srgbClr val="303030"/>
                          </a:solidFill>
                          <a:effectLst/>
                          <a:latin typeface="Bahnschrift" panose="020B0502040204020203" pitchFamily="34" charset="0"/>
                        </a:rPr>
                        <a:t>Hemograma Completo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pt-BR" sz="2400" b="1" dirty="0" smtClean="0">
                          <a:solidFill>
                            <a:srgbClr val="303030"/>
                          </a:solidFill>
                          <a:effectLst/>
                          <a:latin typeface="Bahnschrift" panose="020B0502040204020203" pitchFamily="34" charset="0"/>
                        </a:rPr>
                        <a:t>1.230.000,00</a:t>
                      </a:r>
                      <a:endParaRPr lang="pt-BR" sz="2400" dirty="0">
                        <a:solidFill>
                          <a:srgbClr val="303030"/>
                        </a:solidFill>
                        <a:effectLst/>
                        <a:latin typeface="Bahnschrift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pt-BR" dirty="0" smtClean="0">
                          <a:solidFill>
                            <a:srgbClr val="303030"/>
                          </a:solidFill>
                          <a:effectLst/>
                          <a:latin typeface="Bahnschrift" panose="020B0502040204020203" pitchFamily="34" charset="0"/>
                        </a:rPr>
                        <a:t>Evita alto </a:t>
                      </a:r>
                      <a:r>
                        <a:rPr lang="pt-BR" dirty="0">
                          <a:solidFill>
                            <a:srgbClr val="303030"/>
                          </a:solidFill>
                          <a:effectLst/>
                          <a:latin typeface="Bahnschrift" panose="020B0502040204020203" pitchFamily="34" charset="0"/>
                        </a:rPr>
                        <a:t>volume de repetições desnecessárias por falta de histórico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46399212"/>
                  </a:ext>
                </a:extLst>
              </a:tr>
              <a:tr h="762000">
                <a:tc>
                  <a:txBody>
                    <a:bodyPr/>
                    <a:lstStyle/>
                    <a:p>
                      <a:pPr algn="l" fontAlgn="t"/>
                      <a:r>
                        <a:rPr lang="pt-BR" b="1" dirty="0">
                          <a:solidFill>
                            <a:srgbClr val="303030"/>
                          </a:solidFill>
                          <a:effectLst/>
                          <a:latin typeface="Bahnschrift" panose="020B0502040204020203" pitchFamily="34" charset="0"/>
                        </a:rPr>
                        <a:t>Apoio Diagnóstico (Alta Complexidade)</a:t>
                      </a:r>
                      <a:endParaRPr lang="pt-BR" dirty="0">
                        <a:solidFill>
                          <a:srgbClr val="303030"/>
                        </a:solidFill>
                        <a:effectLst/>
                        <a:latin typeface="Bahnschrift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pt-BR" dirty="0">
                          <a:solidFill>
                            <a:srgbClr val="303030"/>
                          </a:solidFill>
                          <a:effectLst/>
                          <a:latin typeface="Bahnschrift" panose="020B0502040204020203" pitchFamily="34" charset="0"/>
                        </a:rPr>
                        <a:t>Ressonância Magnética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pt-BR" sz="2400" b="1" dirty="0" smtClean="0">
                          <a:solidFill>
                            <a:srgbClr val="303030"/>
                          </a:solidFill>
                          <a:effectLst/>
                          <a:latin typeface="Bahnschrift" panose="020B0502040204020203" pitchFamily="34" charset="0"/>
                        </a:rPr>
                        <a:t>3.560.000,00</a:t>
                      </a:r>
                      <a:endParaRPr lang="pt-BR" sz="2400" dirty="0">
                        <a:solidFill>
                          <a:srgbClr val="303030"/>
                        </a:solidFill>
                        <a:effectLst/>
                        <a:latin typeface="Bahnschrift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pt-BR" dirty="0">
                          <a:solidFill>
                            <a:srgbClr val="303030"/>
                          </a:solidFill>
                          <a:effectLst/>
                          <a:latin typeface="Bahnschrift" panose="020B0502040204020203" pitchFamily="34" charset="0"/>
                        </a:rPr>
                        <a:t>Acesso </a:t>
                      </a:r>
                      <a:r>
                        <a:rPr lang="pt-BR" dirty="0" smtClean="0">
                          <a:solidFill>
                            <a:srgbClr val="303030"/>
                          </a:solidFill>
                          <a:effectLst/>
                          <a:latin typeface="Bahnschrift" panose="020B0502040204020203" pitchFamily="34" charset="0"/>
                        </a:rPr>
                        <a:t>a laudo </a:t>
                      </a:r>
                      <a:r>
                        <a:rPr lang="pt-BR" dirty="0">
                          <a:solidFill>
                            <a:srgbClr val="303030"/>
                          </a:solidFill>
                          <a:effectLst/>
                          <a:latin typeface="Bahnschrift" panose="020B0502040204020203" pitchFamily="34" charset="0"/>
                        </a:rPr>
                        <a:t>anterior </a:t>
                      </a:r>
                      <a:r>
                        <a:rPr lang="pt-BR" dirty="0" smtClean="0">
                          <a:solidFill>
                            <a:srgbClr val="303030"/>
                          </a:solidFill>
                          <a:effectLst/>
                          <a:latin typeface="Bahnschrift" panose="020B0502040204020203" pitchFamily="34" charset="0"/>
                        </a:rPr>
                        <a:t>– evita duplicação</a:t>
                      </a:r>
                      <a:endParaRPr lang="pt-BR" dirty="0">
                        <a:solidFill>
                          <a:srgbClr val="303030"/>
                        </a:solidFill>
                        <a:effectLst/>
                        <a:latin typeface="Bahnschrift" panose="020B0502040204020203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35363947"/>
                  </a:ext>
                </a:extLst>
              </a:tr>
              <a:tr h="762000">
                <a:tc>
                  <a:txBody>
                    <a:bodyPr/>
                    <a:lstStyle/>
                    <a:p>
                      <a:pPr algn="l" fontAlgn="t"/>
                      <a:r>
                        <a:rPr lang="pt-BR" b="1" dirty="0">
                          <a:solidFill>
                            <a:srgbClr val="303030"/>
                          </a:solidFill>
                          <a:effectLst/>
                          <a:latin typeface="Bahnschrift" panose="020B0502040204020203" pitchFamily="34" charset="0"/>
                        </a:rPr>
                        <a:t>Atendimento Especializado</a:t>
                      </a:r>
                      <a:endParaRPr lang="pt-BR" dirty="0">
                        <a:solidFill>
                          <a:srgbClr val="303030"/>
                        </a:solidFill>
                        <a:effectLst/>
                        <a:latin typeface="Bahnschrift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pt-BR" dirty="0">
                          <a:solidFill>
                            <a:srgbClr val="303030"/>
                          </a:solidFill>
                          <a:effectLst/>
                          <a:latin typeface="Bahnschrift" panose="020B0502040204020203" pitchFamily="34" charset="0"/>
                        </a:rPr>
                        <a:t>Consulta Médica </a:t>
                      </a:r>
                      <a:r>
                        <a:rPr lang="pt-BR" dirty="0" smtClean="0">
                          <a:solidFill>
                            <a:srgbClr val="303030"/>
                          </a:solidFill>
                          <a:effectLst/>
                          <a:latin typeface="Bahnschrift" panose="020B0502040204020203" pitchFamily="34" charset="0"/>
                        </a:rPr>
                        <a:t>Especializada</a:t>
                      </a:r>
                      <a:endParaRPr lang="pt-BR" dirty="0">
                        <a:solidFill>
                          <a:srgbClr val="303030"/>
                        </a:solidFill>
                        <a:effectLst/>
                        <a:latin typeface="Bahnschrift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pt-BR" sz="2400" b="1" dirty="0" smtClean="0">
                          <a:solidFill>
                            <a:srgbClr val="303030"/>
                          </a:solidFill>
                          <a:effectLst/>
                          <a:latin typeface="Bahnschrift" panose="020B0502040204020203" pitchFamily="34" charset="0"/>
                        </a:rPr>
                        <a:t>1.800.000,00</a:t>
                      </a:r>
                      <a:endParaRPr lang="pt-BR" sz="2400" dirty="0">
                        <a:solidFill>
                          <a:srgbClr val="303030"/>
                        </a:solidFill>
                        <a:effectLst/>
                        <a:latin typeface="Bahnschrift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pt-BR" dirty="0">
                          <a:solidFill>
                            <a:srgbClr val="303030"/>
                          </a:solidFill>
                          <a:effectLst/>
                          <a:latin typeface="Bahnschrift" panose="020B0502040204020203" pitchFamily="34" charset="0"/>
                        </a:rPr>
                        <a:t>Otimiza a jornada do paciente, evitando consultas </a:t>
                      </a:r>
                      <a:r>
                        <a:rPr lang="pt-BR" dirty="0" smtClean="0">
                          <a:solidFill>
                            <a:srgbClr val="303030"/>
                          </a:solidFill>
                          <a:effectLst/>
                          <a:latin typeface="Bahnschrift" panose="020B0502040204020203" pitchFamily="34" charset="0"/>
                        </a:rPr>
                        <a:t>redundantes</a:t>
                      </a:r>
                      <a:endParaRPr lang="pt-BR" dirty="0">
                        <a:solidFill>
                          <a:srgbClr val="303030"/>
                        </a:solidFill>
                        <a:effectLst/>
                        <a:latin typeface="Bahnschrift" panose="020B0502040204020203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82671255"/>
                  </a:ext>
                </a:extLst>
              </a:tr>
              <a:tr h="762000">
                <a:tc>
                  <a:txBody>
                    <a:bodyPr/>
                    <a:lstStyle/>
                    <a:p>
                      <a:pPr algn="l" fontAlgn="t"/>
                      <a:r>
                        <a:rPr lang="pt-BR" b="1" dirty="0">
                          <a:solidFill>
                            <a:srgbClr val="303030"/>
                          </a:solidFill>
                          <a:effectLst/>
                          <a:latin typeface="Bahnschrift" panose="020B0502040204020203" pitchFamily="34" charset="0"/>
                        </a:rPr>
                        <a:t>Assistência Farmacêutica</a:t>
                      </a:r>
                      <a:endParaRPr lang="pt-BR" dirty="0">
                        <a:solidFill>
                          <a:srgbClr val="303030"/>
                        </a:solidFill>
                        <a:effectLst/>
                        <a:latin typeface="Bahnschrift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pt-BR" dirty="0" smtClean="0">
                          <a:solidFill>
                            <a:srgbClr val="303030"/>
                          </a:solidFill>
                          <a:effectLst/>
                          <a:latin typeface="Bahnschrift" panose="020B0502040204020203" pitchFamily="34" charset="0"/>
                        </a:rPr>
                        <a:t>Medicamentos</a:t>
                      </a:r>
                      <a:endParaRPr lang="pt-BR" dirty="0">
                        <a:solidFill>
                          <a:srgbClr val="303030"/>
                        </a:solidFill>
                        <a:effectLst/>
                        <a:latin typeface="Bahnschrift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pt-BR" sz="2400" b="1" dirty="0" smtClean="0">
                          <a:solidFill>
                            <a:srgbClr val="303030"/>
                          </a:solidFill>
                          <a:effectLst/>
                          <a:latin typeface="Bahnschrift" panose="020B0502040204020203" pitchFamily="34" charset="0"/>
                        </a:rPr>
                        <a:t>850.000,00</a:t>
                      </a:r>
                      <a:endParaRPr lang="pt-BR" sz="2400" dirty="0">
                        <a:solidFill>
                          <a:srgbClr val="303030"/>
                        </a:solidFill>
                        <a:effectLst/>
                        <a:latin typeface="Bahnschrift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pt-BR" dirty="0" smtClean="0">
                          <a:solidFill>
                            <a:srgbClr val="303030"/>
                          </a:solidFill>
                          <a:effectLst/>
                          <a:latin typeface="Bahnschrift" panose="020B0502040204020203" pitchFamily="34" charset="0"/>
                        </a:rPr>
                        <a:t>Evita </a:t>
                      </a:r>
                      <a:r>
                        <a:rPr lang="pt-BR" dirty="0">
                          <a:solidFill>
                            <a:srgbClr val="303030"/>
                          </a:solidFill>
                          <a:effectLst/>
                          <a:latin typeface="Bahnschrift" panose="020B0502040204020203" pitchFamily="34" charset="0"/>
                        </a:rPr>
                        <a:t>que o cidadão retire o mesmo medicamento em múltiplas </a:t>
                      </a:r>
                      <a:r>
                        <a:rPr lang="pt-BR" dirty="0" smtClean="0">
                          <a:solidFill>
                            <a:srgbClr val="303030"/>
                          </a:solidFill>
                          <a:effectLst/>
                          <a:latin typeface="Bahnschrift" panose="020B0502040204020203" pitchFamily="34" charset="0"/>
                        </a:rPr>
                        <a:t>unidades</a:t>
                      </a:r>
                      <a:endParaRPr lang="pt-BR" dirty="0">
                        <a:solidFill>
                          <a:srgbClr val="303030"/>
                        </a:solidFill>
                        <a:effectLst/>
                        <a:latin typeface="Bahnschrift" panose="020B0502040204020203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9110384"/>
                  </a:ext>
                </a:extLst>
              </a:tr>
              <a:tr h="762000">
                <a:tc>
                  <a:txBody>
                    <a:bodyPr/>
                    <a:lstStyle/>
                    <a:p>
                      <a:pPr algn="l" fontAlgn="t"/>
                      <a:r>
                        <a:rPr lang="pt-BR" b="1" dirty="0">
                          <a:solidFill>
                            <a:srgbClr val="303030"/>
                          </a:solidFill>
                          <a:effectLst/>
                          <a:latin typeface="Bahnschrift" panose="020B0502040204020203" pitchFamily="34" charset="0"/>
                        </a:rPr>
                        <a:t>Gestão de Leitos</a:t>
                      </a:r>
                      <a:endParaRPr lang="pt-BR" dirty="0">
                        <a:solidFill>
                          <a:srgbClr val="303030"/>
                        </a:solidFill>
                        <a:effectLst/>
                        <a:latin typeface="Bahnschrift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pt-BR" dirty="0">
                          <a:solidFill>
                            <a:srgbClr val="303030"/>
                          </a:solidFill>
                          <a:effectLst/>
                          <a:latin typeface="Bahnschrift" panose="020B0502040204020203" pitchFamily="34" charset="0"/>
                        </a:rPr>
                        <a:t>Diária de </a:t>
                      </a:r>
                      <a:r>
                        <a:rPr lang="pt-BR" dirty="0" smtClean="0">
                          <a:solidFill>
                            <a:srgbClr val="303030"/>
                          </a:solidFill>
                          <a:effectLst/>
                          <a:latin typeface="Bahnschrift" panose="020B0502040204020203" pitchFamily="34" charset="0"/>
                        </a:rPr>
                        <a:t>UTI</a:t>
                      </a:r>
                      <a:endParaRPr lang="pt-BR" dirty="0">
                        <a:solidFill>
                          <a:srgbClr val="303030"/>
                        </a:solidFill>
                        <a:effectLst/>
                        <a:latin typeface="Bahnschrift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pt-BR" sz="2400" b="1" dirty="0" smtClean="0">
                          <a:solidFill>
                            <a:srgbClr val="303030"/>
                          </a:solidFill>
                          <a:effectLst/>
                          <a:latin typeface="Bahnschrift" panose="020B0502040204020203" pitchFamily="34" charset="0"/>
                        </a:rPr>
                        <a:t>6.800.000,00</a:t>
                      </a:r>
                      <a:endParaRPr lang="pt-BR" sz="2400" dirty="0">
                        <a:solidFill>
                          <a:srgbClr val="303030"/>
                        </a:solidFill>
                        <a:effectLst/>
                        <a:latin typeface="Bahnschrift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pt-BR" dirty="0">
                          <a:solidFill>
                            <a:srgbClr val="303030"/>
                          </a:solidFill>
                          <a:effectLst/>
                          <a:latin typeface="Bahnschrift" panose="020B0502040204020203" pitchFamily="34" charset="0"/>
                        </a:rPr>
                        <a:t>Diagnósticos mais rápidos ("atendimento assertivo") podem reduzir o tempo de internação,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56747595"/>
                  </a:ext>
                </a:extLst>
              </a:tr>
              <a:tr h="762000">
                <a:tc>
                  <a:txBody>
                    <a:bodyPr/>
                    <a:lstStyle/>
                    <a:p>
                      <a:pPr algn="l" fontAlgn="t"/>
                      <a:endParaRPr lang="pt-BR" dirty="0">
                        <a:solidFill>
                          <a:srgbClr val="303030"/>
                        </a:solidFill>
                        <a:effectLst/>
                        <a:latin typeface="Bahnschrift" panose="020B0502040204020203" pitchFamily="34" charset="0"/>
                      </a:endParaRPr>
                    </a:p>
                  </a:txBody>
                  <a:tcPr>
                    <a:solidFill>
                      <a:srgbClr val="F4F3E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endParaRPr lang="pt-BR" dirty="0">
                        <a:solidFill>
                          <a:srgbClr val="303030"/>
                        </a:solidFill>
                        <a:effectLst/>
                        <a:latin typeface="Bahnschrift" panose="020B0502040204020203" pitchFamily="34" charset="0"/>
                      </a:endParaRPr>
                    </a:p>
                  </a:txBody>
                  <a:tcPr>
                    <a:solidFill>
                      <a:srgbClr val="F4F3E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pt-BR" sz="3200" b="1" dirty="0" smtClean="0">
                          <a:solidFill>
                            <a:srgbClr val="303030"/>
                          </a:solidFill>
                          <a:effectLst/>
                          <a:latin typeface="Bahnschrift" panose="020B0502040204020203" pitchFamily="34" charset="0"/>
                        </a:rPr>
                        <a:t>18.890.000,00</a:t>
                      </a:r>
                      <a:endParaRPr lang="pt-BR" sz="3200" b="1" dirty="0">
                        <a:solidFill>
                          <a:srgbClr val="303030"/>
                        </a:solidFill>
                        <a:effectLst/>
                        <a:latin typeface="Bahnschrift" panose="020B0502040204020203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pt-BR" b="1" dirty="0" smtClean="0">
                          <a:solidFill>
                            <a:srgbClr val="303030"/>
                          </a:solidFill>
                          <a:effectLst/>
                          <a:latin typeface="Bahnschrift" panose="020B0502040204020203" pitchFamily="34" charset="0"/>
                        </a:rPr>
                        <a:t>Estimado a partir de ocorrências</a:t>
                      </a:r>
                      <a:r>
                        <a:rPr lang="pt-BR" b="1" baseline="0" dirty="0" smtClean="0">
                          <a:solidFill>
                            <a:srgbClr val="303030"/>
                          </a:solidFill>
                          <a:effectLst/>
                          <a:latin typeface="Bahnschrift" panose="020B0502040204020203" pitchFamily="34" charset="0"/>
                        </a:rPr>
                        <a:t> similares observadas pela AUDITORIA estadual.</a:t>
                      </a:r>
                      <a:endParaRPr lang="pt-BR" b="1" dirty="0">
                        <a:solidFill>
                          <a:srgbClr val="303030"/>
                        </a:solidFill>
                        <a:effectLst/>
                        <a:latin typeface="Bahnschrift" panose="020B0502040204020203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22491837"/>
                  </a:ext>
                </a:extLst>
              </a:tr>
            </a:tbl>
          </a:graphicData>
        </a:graphic>
      </p:graphicFrame>
      <p:sp>
        <p:nvSpPr>
          <p:cNvPr id="7" name="CaixaDeTexto 6"/>
          <p:cNvSpPr txBox="1"/>
          <p:nvPr/>
        </p:nvSpPr>
        <p:spPr>
          <a:xfrm>
            <a:off x="889000" y="8156323"/>
            <a:ext cx="54616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i="1" dirty="0" smtClean="0"/>
              <a:t>Fonte: AUDITORIA SES/MS 2026 (números sob revisão).</a:t>
            </a:r>
            <a:endParaRPr lang="pt-BR" b="1" i="1" dirty="0"/>
          </a:p>
        </p:txBody>
      </p:sp>
    </p:spTree>
    <p:extLst>
      <p:ext uri="{BB962C8B-B14F-4D97-AF65-F5344CB8AC3E}">
        <p14:creationId xmlns:p14="http://schemas.microsoft.com/office/powerpoint/2010/main" val="189596039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/>
          <p:cNvSpPr/>
          <p:nvPr/>
        </p:nvSpPr>
        <p:spPr>
          <a:xfrm>
            <a:off x="0" y="152400"/>
            <a:ext cx="16256000" cy="8839200"/>
          </a:xfrm>
          <a:prstGeom prst="rect">
            <a:avLst/>
          </a:prstGeom>
          <a:solidFill>
            <a:srgbClr val="F4F3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CaixaDeTexto 3"/>
          <p:cNvSpPr txBox="1"/>
          <p:nvPr/>
        </p:nvSpPr>
        <p:spPr>
          <a:xfrm>
            <a:off x="279400" y="152400"/>
            <a:ext cx="6437981" cy="17235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600" b="1" spc="-150" dirty="0" err="1" smtClean="0">
                <a:latin typeface="Bahnschrift" panose="020B0502040204020203" pitchFamily="34" charset="0"/>
                <a:ea typeface="Segoe UI Black" panose="020B0A02040204020203" pitchFamily="34" charset="0"/>
              </a:rPr>
              <a:t>REDESaúde</a:t>
            </a:r>
            <a:r>
              <a:rPr lang="pt-BR" sz="4600" spc="-150" dirty="0" smtClean="0">
                <a:latin typeface="Bahnschrift" panose="020B0502040204020203" pitchFamily="34" charset="0"/>
                <a:ea typeface="Segoe UI Black" panose="020B0A02040204020203" pitchFamily="34" charset="0"/>
              </a:rPr>
              <a:t> </a:t>
            </a:r>
            <a:r>
              <a:rPr lang="pt-BR" sz="4600" spc="-300" dirty="0" smtClean="0">
                <a:latin typeface="Bahnschrift" panose="020B0502040204020203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em números: </a:t>
            </a:r>
          </a:p>
          <a:p>
            <a:pPr algn="ctr"/>
            <a:r>
              <a:rPr lang="pt-BR" sz="6000" b="1" spc="-300" dirty="0" smtClean="0">
                <a:latin typeface="Bahnschrift" panose="020B0502040204020203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Volumetria atual</a:t>
            </a:r>
            <a:endParaRPr lang="pt-BR" sz="6000" b="1" spc="-300" dirty="0">
              <a:latin typeface="Bahnschrift" panose="020B0502040204020203" pitchFamily="34" charset="0"/>
              <a:ea typeface="Segoe UI Black" panose="020B0A02040204020203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" name="Tabe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84140992"/>
              </p:ext>
            </p:extLst>
          </p:nvPr>
        </p:nvGraphicFramePr>
        <p:xfrm>
          <a:off x="7015913" y="145473"/>
          <a:ext cx="8814719" cy="8686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329034">
                  <a:extLst>
                    <a:ext uri="{9D8B030D-6E8A-4147-A177-3AD203B41FA5}">
                      <a16:colId xmlns:a16="http://schemas.microsoft.com/office/drawing/2014/main" val="150034249"/>
                    </a:ext>
                  </a:extLst>
                </a:gridCol>
                <a:gridCol w="2485685">
                  <a:extLst>
                    <a:ext uri="{9D8B030D-6E8A-4147-A177-3AD203B41FA5}">
                      <a16:colId xmlns:a16="http://schemas.microsoft.com/office/drawing/2014/main" val="421777807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BR" sz="3200" dirty="0" smtClean="0">
                          <a:effectLst/>
                          <a:latin typeface="Bahnschrift" panose="020B0502040204020203" pitchFamily="34" charset="0"/>
                        </a:rPr>
                        <a:t>Item/Descrição</a:t>
                      </a:r>
                      <a:r>
                        <a:rPr lang="pt-BR" sz="3200" baseline="0" dirty="0" smtClean="0">
                          <a:effectLst/>
                          <a:latin typeface="Bahnschrift" panose="020B0502040204020203" pitchFamily="34" charset="0"/>
                        </a:rPr>
                        <a:t> </a:t>
                      </a:r>
                      <a:endParaRPr lang="pt-BR" sz="3200" dirty="0">
                        <a:effectLst/>
                        <a:latin typeface="Bahnschrift" panose="020B0502040204020203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pt-BR" sz="3200">
                          <a:effectLst/>
                          <a:latin typeface="Bahnschrift" panose="020B0502040204020203" pitchFamily="34" charset="0"/>
                        </a:rPr>
                        <a:t>Quantidade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07201464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pt-BR" sz="3200" dirty="0" smtClean="0">
                          <a:solidFill>
                            <a:srgbClr val="000000"/>
                          </a:solidFill>
                          <a:effectLst/>
                          <a:latin typeface="Bahnschrift" panose="020B0502040204020203" pitchFamily="34" charset="0"/>
                        </a:rPr>
                        <a:t>Pacientes</a:t>
                      </a:r>
                      <a:endParaRPr lang="pt-BR" sz="3200" dirty="0">
                        <a:solidFill>
                          <a:srgbClr val="000000"/>
                        </a:solidFill>
                        <a:effectLst/>
                        <a:latin typeface="Bahnschrift" panose="020B0502040204020203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3200" b="1" dirty="0">
                          <a:solidFill>
                            <a:srgbClr val="000000"/>
                          </a:solidFill>
                          <a:effectLst/>
                          <a:latin typeface="Bahnschrift" panose="020B0502040204020203" pitchFamily="34" charset="0"/>
                        </a:rPr>
                        <a:t>3.386.753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6552955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pt-BR" sz="3200" dirty="0">
                          <a:effectLst/>
                          <a:latin typeface="Bahnschrift" panose="020B0502040204020203" pitchFamily="34" charset="0"/>
                        </a:rPr>
                        <a:t>Imunização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3200" b="1" dirty="0">
                          <a:effectLst/>
                          <a:latin typeface="Bahnschrift" panose="020B0502040204020203" pitchFamily="34" charset="0"/>
                        </a:rPr>
                        <a:t>22.626.722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70976956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pt-BR" sz="3200" dirty="0" smtClean="0">
                          <a:solidFill>
                            <a:srgbClr val="000000"/>
                          </a:solidFill>
                          <a:effectLst/>
                          <a:latin typeface="Bahnschrift" panose="020B0502040204020203" pitchFamily="34" charset="0"/>
                        </a:rPr>
                        <a:t>Atendimentos</a:t>
                      </a:r>
                      <a:endParaRPr lang="pt-BR" sz="3200" dirty="0">
                        <a:solidFill>
                          <a:srgbClr val="000000"/>
                        </a:solidFill>
                        <a:effectLst/>
                        <a:latin typeface="Bahnschrift" panose="020B0502040204020203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3200" b="1" dirty="0">
                          <a:solidFill>
                            <a:srgbClr val="000000"/>
                          </a:solidFill>
                          <a:effectLst/>
                          <a:latin typeface="Bahnschrift" panose="020B0502040204020203" pitchFamily="34" charset="0"/>
                        </a:rPr>
                        <a:t>656.984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23459117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pt-BR" sz="3200" dirty="0" smtClean="0">
                          <a:effectLst/>
                          <a:latin typeface="Bahnschrift" panose="020B0502040204020203" pitchFamily="34" charset="0"/>
                        </a:rPr>
                        <a:t>Atendimentos </a:t>
                      </a:r>
                      <a:r>
                        <a:rPr lang="pt-BR" sz="3200" dirty="0">
                          <a:effectLst/>
                          <a:latin typeface="Bahnschrift" panose="020B0502040204020203" pitchFamily="34" charset="0"/>
                        </a:rPr>
                        <a:t>com diagnostico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3200" b="1" dirty="0">
                          <a:effectLst/>
                          <a:latin typeface="Bahnschrift" panose="020B0502040204020203" pitchFamily="34" charset="0"/>
                        </a:rPr>
                        <a:t>624.187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41600085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pt-BR" sz="3200" dirty="0" smtClean="0">
                          <a:solidFill>
                            <a:srgbClr val="000000"/>
                          </a:solidFill>
                          <a:effectLst/>
                          <a:latin typeface="Bahnschrift" panose="020B0502040204020203" pitchFamily="34" charset="0"/>
                        </a:rPr>
                        <a:t>Atendimentos </a:t>
                      </a:r>
                      <a:r>
                        <a:rPr lang="pt-BR" sz="3200" dirty="0">
                          <a:solidFill>
                            <a:srgbClr val="000000"/>
                          </a:solidFill>
                          <a:effectLst/>
                          <a:latin typeface="Bahnschrift" panose="020B0502040204020203" pitchFamily="34" charset="0"/>
                        </a:rPr>
                        <a:t>com procedimento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3200" b="1" dirty="0">
                          <a:solidFill>
                            <a:srgbClr val="000000"/>
                          </a:solidFill>
                          <a:effectLst/>
                          <a:latin typeface="Bahnschrift" panose="020B0502040204020203" pitchFamily="34" charset="0"/>
                        </a:rPr>
                        <a:t>338.739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64988415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pt-BR" sz="3200" dirty="0">
                          <a:effectLst/>
                          <a:latin typeface="Bahnschrift" panose="020B0502040204020203" pitchFamily="34" charset="0"/>
                        </a:rPr>
                        <a:t>Doação de Sangue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3200" b="1" dirty="0">
                          <a:effectLst/>
                          <a:latin typeface="Bahnschrift" panose="020B0502040204020203" pitchFamily="34" charset="0"/>
                        </a:rPr>
                        <a:t>387.957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6074561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pt-BR" sz="3200" dirty="0" smtClean="0">
                          <a:solidFill>
                            <a:srgbClr val="000000"/>
                          </a:solidFill>
                          <a:effectLst/>
                          <a:latin typeface="Bahnschrift" panose="020B0502040204020203" pitchFamily="34" charset="0"/>
                        </a:rPr>
                        <a:t>Exames</a:t>
                      </a:r>
                      <a:endParaRPr lang="pt-BR" sz="3200" dirty="0">
                        <a:solidFill>
                          <a:srgbClr val="000000"/>
                        </a:solidFill>
                        <a:effectLst/>
                        <a:latin typeface="Bahnschrift" panose="020B0502040204020203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3200" b="1" dirty="0">
                          <a:solidFill>
                            <a:srgbClr val="000000"/>
                          </a:solidFill>
                          <a:effectLst/>
                          <a:latin typeface="Bahnschrift" panose="020B0502040204020203" pitchFamily="34" charset="0"/>
                        </a:rPr>
                        <a:t>5.011.958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22151371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pt-BR" sz="3200" dirty="0" smtClean="0">
                          <a:effectLst/>
                          <a:latin typeface="Bahnschrift" panose="020B0502040204020203" pitchFamily="34" charset="0"/>
                        </a:rPr>
                        <a:t>Resultados </a:t>
                      </a:r>
                      <a:r>
                        <a:rPr lang="pt-BR" sz="3200" dirty="0">
                          <a:effectLst/>
                          <a:latin typeface="Bahnschrift" panose="020B0502040204020203" pitchFamily="34" charset="0"/>
                        </a:rPr>
                        <a:t>de </a:t>
                      </a:r>
                      <a:r>
                        <a:rPr lang="pt-BR" sz="3200" dirty="0" smtClean="0">
                          <a:effectLst/>
                          <a:latin typeface="Bahnschrift" panose="020B0502040204020203" pitchFamily="34" charset="0"/>
                        </a:rPr>
                        <a:t>exames</a:t>
                      </a:r>
                      <a:endParaRPr lang="pt-BR" sz="3200" dirty="0">
                        <a:effectLst/>
                        <a:latin typeface="Bahnschrift" panose="020B0502040204020203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3200" b="1" dirty="0">
                          <a:effectLst/>
                          <a:latin typeface="Bahnschrift" panose="020B0502040204020203" pitchFamily="34" charset="0"/>
                        </a:rPr>
                        <a:t>5.602.597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78420089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pt-BR" sz="3200" dirty="0" err="1" smtClean="0">
                          <a:solidFill>
                            <a:srgbClr val="000000"/>
                          </a:solidFill>
                          <a:effectLst/>
                          <a:latin typeface="Bahnschrift" panose="020B0502040204020203" pitchFamily="34" charset="0"/>
                        </a:rPr>
                        <a:t>Teleatendimentos</a:t>
                      </a:r>
                      <a:endParaRPr lang="pt-BR" sz="3200" dirty="0">
                        <a:solidFill>
                          <a:srgbClr val="000000"/>
                        </a:solidFill>
                        <a:effectLst/>
                        <a:latin typeface="Bahnschrift" panose="020B0502040204020203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3200" b="1" dirty="0">
                          <a:solidFill>
                            <a:srgbClr val="000000"/>
                          </a:solidFill>
                          <a:effectLst/>
                          <a:latin typeface="Bahnschrift" panose="020B0502040204020203" pitchFamily="34" charset="0"/>
                        </a:rPr>
                        <a:t>15.704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04292482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pt-BR" sz="3200" dirty="0">
                          <a:effectLst/>
                          <a:latin typeface="Bahnschrift" panose="020B0502040204020203" pitchFamily="34" charset="0"/>
                        </a:rPr>
                        <a:t>Cadastro individual (APS)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3200" b="1" dirty="0">
                          <a:effectLst/>
                          <a:latin typeface="Bahnschrift" panose="020B0502040204020203" pitchFamily="34" charset="0"/>
                        </a:rPr>
                        <a:t>893.375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71942017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pt-BR" sz="3200" dirty="0" err="1" smtClean="0">
                          <a:solidFill>
                            <a:srgbClr val="000000"/>
                          </a:solidFill>
                          <a:effectLst/>
                          <a:latin typeface="Bahnschrift" panose="020B0502040204020203" pitchFamily="34" charset="0"/>
                        </a:rPr>
                        <a:t>Diagnosticos</a:t>
                      </a:r>
                      <a:endParaRPr lang="pt-BR" sz="3200" dirty="0">
                        <a:solidFill>
                          <a:srgbClr val="000000"/>
                        </a:solidFill>
                        <a:effectLst/>
                        <a:latin typeface="Bahnschrift" panose="020B0502040204020203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3200" b="1" dirty="0">
                          <a:solidFill>
                            <a:srgbClr val="000000"/>
                          </a:solidFill>
                          <a:effectLst/>
                          <a:latin typeface="Bahnschrift" panose="020B0502040204020203" pitchFamily="34" charset="0"/>
                        </a:rPr>
                        <a:t>5.679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8351726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pt-BR" sz="3200" dirty="0" smtClean="0">
                          <a:effectLst/>
                          <a:latin typeface="Bahnschrift" panose="020B0502040204020203" pitchFamily="34" charset="0"/>
                        </a:rPr>
                        <a:t>Procedimentos</a:t>
                      </a:r>
                      <a:endParaRPr lang="pt-BR" sz="3200" dirty="0">
                        <a:effectLst/>
                        <a:latin typeface="Bahnschrift" panose="020B0502040204020203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3200" b="1" dirty="0">
                          <a:effectLst/>
                          <a:latin typeface="Bahnschrift" panose="020B0502040204020203" pitchFamily="34" charset="0"/>
                        </a:rPr>
                        <a:t>608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61900443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pt-BR" sz="3200" dirty="0">
                          <a:solidFill>
                            <a:srgbClr val="000000"/>
                          </a:solidFill>
                          <a:effectLst/>
                          <a:latin typeface="Bahnschrift" panose="020B0502040204020203" pitchFamily="34" charset="0"/>
                        </a:rPr>
                        <a:t>Unidade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3200" b="1" dirty="0">
                          <a:solidFill>
                            <a:srgbClr val="000000"/>
                          </a:solidFill>
                          <a:effectLst/>
                          <a:latin typeface="Bahnschrift" panose="020B0502040204020203" pitchFamily="34" charset="0"/>
                        </a:rPr>
                        <a:t>1.378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71247142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pt-BR" sz="3200" dirty="0" smtClean="0">
                          <a:effectLst/>
                          <a:latin typeface="Bahnschrift" panose="020B0502040204020203" pitchFamily="34" charset="0"/>
                        </a:rPr>
                        <a:t>Profissionais</a:t>
                      </a:r>
                      <a:endParaRPr lang="pt-BR" sz="3200" dirty="0">
                        <a:effectLst/>
                        <a:latin typeface="Bahnschrift" panose="020B0502040204020203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3200" b="1" dirty="0">
                          <a:effectLst/>
                          <a:latin typeface="Bahnschrift" panose="020B0502040204020203" pitchFamily="34" charset="0"/>
                        </a:rPr>
                        <a:t>672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334780575"/>
                  </a:ext>
                </a:extLst>
              </a:tr>
            </a:tbl>
          </a:graphicData>
        </a:graphic>
      </p:graphicFrame>
      <p:pic>
        <p:nvPicPr>
          <p:cNvPr id="6" name="Imagem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800" y="3200400"/>
            <a:ext cx="5725324" cy="3639058"/>
          </a:xfrm>
          <a:prstGeom prst="rect">
            <a:avLst/>
          </a:prstGeom>
        </p:spPr>
      </p:pic>
      <p:sp>
        <p:nvSpPr>
          <p:cNvPr id="7" name="CaixaDeTexto 6"/>
          <p:cNvSpPr txBox="1"/>
          <p:nvPr/>
        </p:nvSpPr>
        <p:spPr>
          <a:xfrm>
            <a:off x="1781147" y="8473332"/>
            <a:ext cx="52347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i="1" dirty="0" smtClean="0"/>
              <a:t>Fonte: PROJETO </a:t>
            </a:r>
            <a:r>
              <a:rPr lang="pt-BR" b="1" i="1" dirty="0" err="1" smtClean="0"/>
              <a:t>REDESaúde</a:t>
            </a:r>
            <a:r>
              <a:rPr lang="pt-BR" b="1" i="1" dirty="0" smtClean="0"/>
              <a:t>-MS – CTEC-SSD-SES-MS.</a:t>
            </a:r>
            <a:endParaRPr lang="pt-BR" b="1" i="1" dirty="0"/>
          </a:p>
        </p:txBody>
      </p:sp>
    </p:spTree>
    <p:extLst>
      <p:ext uri="{BB962C8B-B14F-4D97-AF65-F5344CB8AC3E}">
        <p14:creationId xmlns:p14="http://schemas.microsoft.com/office/powerpoint/2010/main" val="233758743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/>
          <p:cNvSpPr/>
          <p:nvPr/>
        </p:nvSpPr>
        <p:spPr>
          <a:xfrm>
            <a:off x="0" y="152400"/>
            <a:ext cx="16256000" cy="8839200"/>
          </a:xfrm>
          <a:prstGeom prst="rect">
            <a:avLst/>
          </a:prstGeom>
          <a:solidFill>
            <a:srgbClr val="F4F3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CaixaDeTexto 3"/>
          <p:cNvSpPr txBox="1"/>
          <p:nvPr/>
        </p:nvSpPr>
        <p:spPr>
          <a:xfrm>
            <a:off x="279400" y="152400"/>
            <a:ext cx="8374408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600" b="1" spc="-150" dirty="0" err="1" smtClean="0">
                <a:latin typeface="Bahnschrift" panose="020B0502040204020203" pitchFamily="34" charset="0"/>
                <a:ea typeface="Segoe UI Black" panose="020B0A02040204020203" pitchFamily="34" charset="0"/>
              </a:rPr>
              <a:t>REDESaúde</a:t>
            </a:r>
            <a:r>
              <a:rPr lang="pt-BR" sz="4600" spc="-150" dirty="0" smtClean="0">
                <a:latin typeface="Bahnschrift" panose="020B0502040204020203" pitchFamily="34" charset="0"/>
                <a:ea typeface="Segoe UI Black" panose="020B0A02040204020203" pitchFamily="34" charset="0"/>
              </a:rPr>
              <a:t> </a:t>
            </a:r>
            <a:r>
              <a:rPr lang="pt-BR" sz="4600" spc="-150" dirty="0" smtClean="0">
                <a:latin typeface="Bahnschrift" panose="020B0502040204020203" pitchFamily="34" charset="0"/>
                <a:ea typeface="Segoe UI Black" panose="020B0A02040204020203" pitchFamily="34" charset="0"/>
              </a:rPr>
              <a:t>contribui ainda para</a:t>
            </a:r>
            <a:r>
              <a:rPr lang="pt-BR" sz="4600" spc="-300" dirty="0" smtClean="0">
                <a:latin typeface="Bahnschrift" panose="020B0502040204020203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: </a:t>
            </a:r>
            <a:endParaRPr lang="pt-BR" sz="4600" spc="-300" dirty="0" smtClean="0">
              <a:latin typeface="Bahnschrift" panose="020B0502040204020203" pitchFamily="34" charset="0"/>
              <a:ea typeface="Segoe UI Black" panose="020B0A02040204020203" pitchFamily="34" charset="0"/>
              <a:cs typeface="Arial" panose="020B0604020202020204" pitchFamily="34" charset="0"/>
            </a:endParaRP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59440" y="-190381"/>
            <a:ext cx="3596560" cy="2286000"/>
          </a:xfrm>
          <a:prstGeom prst="rect">
            <a:avLst/>
          </a:prstGeom>
        </p:spPr>
      </p:pic>
      <p:sp>
        <p:nvSpPr>
          <p:cNvPr id="8" name="CaixaDeTexto 7"/>
          <p:cNvSpPr txBox="1"/>
          <p:nvPr/>
        </p:nvSpPr>
        <p:spPr>
          <a:xfrm>
            <a:off x="608088" y="1897502"/>
            <a:ext cx="15039823" cy="71096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3800" dirty="0" smtClean="0"/>
              <a:t>Redução de impressão de documentos;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3800" dirty="0" smtClean="0"/>
              <a:t>Evita produção de cópias em papel para composição de prontuários;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3800" dirty="0" smtClean="0"/>
              <a:t>Otimiza a formulação de terapias e/ou diagnósticos;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3800" dirty="0" smtClean="0"/>
              <a:t>Reduz deslocamento do usuário para novos exames / consultas;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3800" dirty="0" smtClean="0"/>
              <a:t>Assegura maior confiança do sistema de atendimento;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3800" dirty="0" smtClean="0"/>
              <a:t>Favorece ao usuário a se integrar à uma REDE de informações;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3800" dirty="0" smtClean="0"/>
              <a:t>Incrementa histórico clínico - favorece respostas adequadas em cada caso.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pt-BR" sz="3800" dirty="0"/>
          </a:p>
        </p:txBody>
      </p:sp>
      <p:pic>
        <p:nvPicPr>
          <p:cNvPr id="9" name="Imagem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80091" y="220813"/>
            <a:ext cx="1867161" cy="18576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5437929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 6"/>
          <p:cNvSpPr/>
          <p:nvPr/>
        </p:nvSpPr>
        <p:spPr>
          <a:xfrm>
            <a:off x="0" y="132195"/>
            <a:ext cx="16256000" cy="8839200"/>
          </a:xfrm>
          <a:prstGeom prst="rect">
            <a:avLst/>
          </a:prstGeom>
          <a:solidFill>
            <a:srgbClr val="F4F3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grpSp>
        <p:nvGrpSpPr>
          <p:cNvPr id="6" name="Agrupar 5"/>
          <p:cNvGrpSpPr/>
          <p:nvPr/>
        </p:nvGrpSpPr>
        <p:grpSpPr>
          <a:xfrm>
            <a:off x="10871200" y="228600"/>
            <a:ext cx="4592265" cy="3575875"/>
            <a:chOff x="9118600" y="1828800"/>
            <a:chExt cx="5871882" cy="4572000"/>
          </a:xfrm>
        </p:grpSpPr>
        <p:pic>
          <p:nvPicPr>
            <p:cNvPr id="2" name="Picture 2"/>
            <p:cNvPicPr>
              <a:picLocks noChangeAspect="1"/>
            </p:cNvPicPr>
            <p:nvPr/>
          </p:nvPicPr>
          <p:blipFill rotWithShape="1">
            <a:blip r:embed="rId2"/>
            <a:srcRect l="34530" t="7143" r="4062" b="7143"/>
            <a:stretch/>
          </p:blipFill>
          <p:spPr>
            <a:xfrm>
              <a:off x="9118600" y="1828800"/>
              <a:ext cx="5871882" cy="4572000"/>
            </a:xfrm>
            <a:prstGeom prst="rect">
              <a:avLst/>
            </a:prstGeom>
          </p:spPr>
        </p:pic>
        <p:sp>
          <p:nvSpPr>
            <p:cNvPr id="5" name="Retângulo 4"/>
            <p:cNvSpPr/>
            <p:nvPr/>
          </p:nvSpPr>
          <p:spPr>
            <a:xfrm>
              <a:off x="9118600" y="1828800"/>
              <a:ext cx="1524000" cy="1828800"/>
            </a:xfrm>
            <a:prstGeom prst="rect">
              <a:avLst/>
            </a:prstGeom>
            <a:solidFill>
              <a:srgbClr val="F6F5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pic>
        <p:nvPicPr>
          <p:cNvPr id="8" name="Imagem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5770" y="263236"/>
            <a:ext cx="5066973" cy="3220605"/>
          </a:xfrm>
          <a:prstGeom prst="rect">
            <a:avLst/>
          </a:prstGeom>
        </p:spPr>
      </p:pic>
      <p:sp>
        <p:nvSpPr>
          <p:cNvPr id="9" name="CaixaDeTexto 8"/>
          <p:cNvSpPr txBox="1"/>
          <p:nvPr/>
        </p:nvSpPr>
        <p:spPr>
          <a:xfrm>
            <a:off x="2336800" y="4756698"/>
            <a:ext cx="4256550" cy="261610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pt-BR" sz="3600" b="1" dirty="0" smtClean="0">
                <a:solidFill>
                  <a:schemeClr val="accent1">
                    <a:lumMod val="75000"/>
                  </a:schemeClr>
                </a:solidFill>
                <a:latin typeface="Bahnschrift" panose="020B0502040204020203" pitchFamily="34" charset="0"/>
              </a:rPr>
              <a:t>Marcos E. Freitas</a:t>
            </a:r>
          </a:p>
          <a:p>
            <a:pPr algn="r"/>
            <a:r>
              <a:rPr lang="pt-BR" sz="2000" dirty="0" smtClean="0">
                <a:solidFill>
                  <a:schemeClr val="accent1">
                    <a:lumMod val="75000"/>
                  </a:schemeClr>
                </a:solidFill>
              </a:rPr>
              <a:t>Coordenador de T.I.</a:t>
            </a:r>
          </a:p>
          <a:p>
            <a:pPr algn="r"/>
            <a:endParaRPr lang="pt-BR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algn="r"/>
            <a:endParaRPr lang="pt-BR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algn="r"/>
            <a:r>
              <a:rPr lang="pt-BR" sz="2400" dirty="0" smtClean="0">
                <a:solidFill>
                  <a:schemeClr val="accent1">
                    <a:lumMod val="75000"/>
                  </a:schemeClr>
                </a:solidFill>
                <a:hlinkClick r:id="rId4"/>
              </a:rPr>
              <a:t>marcos.freitas@saude.ms.gov.br</a:t>
            </a:r>
            <a:endParaRPr lang="pt-BR" sz="2400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algn="r"/>
            <a:r>
              <a:rPr lang="pt-BR" sz="2400" dirty="0">
                <a:solidFill>
                  <a:schemeClr val="accent1">
                    <a:lumMod val="75000"/>
                  </a:schemeClr>
                </a:solidFill>
              </a:rPr>
              <a:t>saude.ms.gov.br</a:t>
            </a:r>
          </a:p>
          <a:p>
            <a:pPr algn="r"/>
            <a:endParaRPr lang="pt-BR" sz="24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0" name="CaixaDeTexto 9"/>
          <p:cNvSpPr txBox="1"/>
          <p:nvPr/>
        </p:nvSpPr>
        <p:spPr>
          <a:xfrm>
            <a:off x="7061200" y="4551795"/>
            <a:ext cx="14766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600" b="1" i="1" dirty="0" smtClean="0">
                <a:solidFill>
                  <a:schemeClr val="accent1">
                    <a:lumMod val="75000"/>
                  </a:schemeClr>
                </a:solidFill>
              </a:rPr>
              <a:t>Saiba mais em:</a:t>
            </a:r>
            <a:endParaRPr lang="pt-BR" sz="1600" b="1" i="1" dirty="0">
              <a:solidFill>
                <a:schemeClr val="accent1">
                  <a:lumMod val="75000"/>
                </a:schemeClr>
              </a:solidFill>
            </a:endParaRPr>
          </a:p>
        </p:txBody>
      </p:sp>
      <p:cxnSp>
        <p:nvCxnSpPr>
          <p:cNvPr id="12" name="Conector reto 11"/>
          <p:cNvCxnSpPr/>
          <p:nvPr/>
        </p:nvCxnSpPr>
        <p:spPr>
          <a:xfrm>
            <a:off x="6756400" y="4936184"/>
            <a:ext cx="0" cy="3810000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Imagem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8532" y="7493443"/>
            <a:ext cx="3134818" cy="758920"/>
          </a:xfrm>
          <a:prstGeom prst="rect">
            <a:avLst/>
          </a:prstGeom>
        </p:spPr>
      </p:pic>
      <p:pic>
        <p:nvPicPr>
          <p:cNvPr id="14" name="Imagem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6800" y="7468703"/>
            <a:ext cx="868307" cy="868307"/>
          </a:xfrm>
          <a:prstGeom prst="rect">
            <a:avLst/>
          </a:prstGeom>
        </p:spPr>
      </p:pic>
      <p:sp>
        <p:nvSpPr>
          <p:cNvPr id="16" name="Retângulo 15"/>
          <p:cNvSpPr/>
          <p:nvPr/>
        </p:nvSpPr>
        <p:spPr>
          <a:xfrm>
            <a:off x="-101600" y="1371600"/>
            <a:ext cx="5033909" cy="126602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6600" b="1" dirty="0" smtClean="0"/>
              <a:t>OBRIGADO !!</a:t>
            </a:r>
            <a:endParaRPr lang="pt-BR" sz="6600" b="1" dirty="0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7400" y="4870176"/>
            <a:ext cx="3876008" cy="3876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429006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 rotWithShape="1">
          <a:blip r:embed="rId2"/>
          <a:srcRect b="2941"/>
          <a:stretch/>
        </p:blipFill>
        <p:spPr>
          <a:xfrm>
            <a:off x="0" y="190500"/>
            <a:ext cx="16256000" cy="8801100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00800"/>
            <a:ext cx="4267606" cy="27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110239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 rotWithShape="1">
          <a:blip r:embed="rId2"/>
          <a:srcRect b="2941"/>
          <a:stretch/>
        </p:blipFill>
        <p:spPr>
          <a:xfrm>
            <a:off x="0" y="190500"/>
            <a:ext cx="16256000" cy="8801100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000" y="-152400"/>
            <a:ext cx="3200400" cy="2034198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 rotWithShape="1">
          <a:blip r:embed="rId2"/>
          <a:srcRect b="2941"/>
          <a:stretch/>
        </p:blipFill>
        <p:spPr>
          <a:xfrm>
            <a:off x="0" y="190500"/>
            <a:ext cx="16256000" cy="8801100"/>
          </a:xfrm>
          <a:prstGeom prst="rect">
            <a:avLst/>
          </a:prstGeom>
        </p:spPr>
      </p:pic>
      <p:sp>
        <p:nvSpPr>
          <p:cNvPr id="9" name="Seta para Cima e para Baixo 8"/>
          <p:cNvSpPr/>
          <p:nvPr/>
        </p:nvSpPr>
        <p:spPr>
          <a:xfrm>
            <a:off x="9118600" y="2667000"/>
            <a:ext cx="457200" cy="1371600"/>
          </a:xfrm>
          <a:prstGeom prst="upDownArrow">
            <a:avLst>
              <a:gd name="adj1" fmla="val 24026"/>
              <a:gd name="adj2" fmla="val 57792"/>
            </a:avLst>
          </a:prstGeom>
          <a:solidFill>
            <a:schemeClr val="accent3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Seta para Cima e para Baixo 9"/>
          <p:cNvSpPr/>
          <p:nvPr/>
        </p:nvSpPr>
        <p:spPr>
          <a:xfrm>
            <a:off x="9042400" y="5448300"/>
            <a:ext cx="457200" cy="1066800"/>
          </a:xfrm>
          <a:prstGeom prst="upDownArrow">
            <a:avLst>
              <a:gd name="adj1" fmla="val 24026"/>
              <a:gd name="adj2" fmla="val 57792"/>
            </a:avLst>
          </a:prstGeom>
          <a:solidFill>
            <a:schemeClr val="accent3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Seta para Cima e para Baixo 10"/>
          <p:cNvSpPr/>
          <p:nvPr/>
        </p:nvSpPr>
        <p:spPr>
          <a:xfrm>
            <a:off x="13081000" y="3200400"/>
            <a:ext cx="457200" cy="1066800"/>
          </a:xfrm>
          <a:prstGeom prst="upDownArrow">
            <a:avLst>
              <a:gd name="adj1" fmla="val 24026"/>
              <a:gd name="adj2" fmla="val 57792"/>
            </a:avLst>
          </a:prstGeom>
          <a:solidFill>
            <a:schemeClr val="accent3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" name="Seta para Cima e para Baixo 11"/>
          <p:cNvSpPr/>
          <p:nvPr/>
        </p:nvSpPr>
        <p:spPr>
          <a:xfrm>
            <a:off x="13309600" y="5448300"/>
            <a:ext cx="457200" cy="1409700"/>
          </a:xfrm>
          <a:prstGeom prst="upDownArrow">
            <a:avLst>
              <a:gd name="adj1" fmla="val 24026"/>
              <a:gd name="adj2" fmla="val 57792"/>
            </a:avLst>
          </a:prstGeom>
          <a:solidFill>
            <a:schemeClr val="accent3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" name="Seta para Cima e para Baixo 12"/>
          <p:cNvSpPr/>
          <p:nvPr/>
        </p:nvSpPr>
        <p:spPr>
          <a:xfrm rot="16200000">
            <a:off x="10880725" y="7077075"/>
            <a:ext cx="457200" cy="781050"/>
          </a:xfrm>
          <a:prstGeom prst="upDownArrow">
            <a:avLst>
              <a:gd name="adj1" fmla="val 24026"/>
              <a:gd name="adj2" fmla="val 57792"/>
            </a:avLst>
          </a:prstGeom>
          <a:solidFill>
            <a:schemeClr val="accent3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4" name="Seta para Cima e para Baixo 13"/>
          <p:cNvSpPr/>
          <p:nvPr/>
        </p:nvSpPr>
        <p:spPr>
          <a:xfrm rot="16200000">
            <a:off x="11214100" y="4255077"/>
            <a:ext cx="457200" cy="990600"/>
          </a:xfrm>
          <a:prstGeom prst="upDownArrow">
            <a:avLst>
              <a:gd name="adj1" fmla="val 24026"/>
              <a:gd name="adj2" fmla="val 57792"/>
            </a:avLst>
          </a:prstGeom>
          <a:solidFill>
            <a:schemeClr val="accent3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5" name="Seta para Cima e para Baixo 14"/>
          <p:cNvSpPr/>
          <p:nvPr/>
        </p:nvSpPr>
        <p:spPr>
          <a:xfrm rot="16200000">
            <a:off x="11019477" y="1632238"/>
            <a:ext cx="457200" cy="990600"/>
          </a:xfrm>
          <a:prstGeom prst="upDownArrow">
            <a:avLst>
              <a:gd name="adj1" fmla="val 24026"/>
              <a:gd name="adj2" fmla="val 57792"/>
            </a:avLst>
          </a:prstGeom>
          <a:solidFill>
            <a:schemeClr val="accent3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6" name="Multiplicar 15"/>
          <p:cNvSpPr/>
          <p:nvPr/>
        </p:nvSpPr>
        <p:spPr>
          <a:xfrm>
            <a:off x="8813800" y="2743200"/>
            <a:ext cx="1066800" cy="1219200"/>
          </a:xfrm>
          <a:prstGeom prst="mathMultiply">
            <a:avLst>
              <a:gd name="adj1" fmla="val 13780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7" name="Multiplicar 16"/>
          <p:cNvSpPr/>
          <p:nvPr/>
        </p:nvSpPr>
        <p:spPr>
          <a:xfrm>
            <a:off x="13004800" y="5543550"/>
            <a:ext cx="1066800" cy="1219200"/>
          </a:xfrm>
          <a:prstGeom prst="mathMultiply">
            <a:avLst>
              <a:gd name="adj1" fmla="val 13780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8" name="Multiplicar 17"/>
          <p:cNvSpPr/>
          <p:nvPr/>
        </p:nvSpPr>
        <p:spPr>
          <a:xfrm>
            <a:off x="10855490" y="1685924"/>
            <a:ext cx="785173" cy="883227"/>
          </a:xfrm>
          <a:prstGeom prst="mathMultiply">
            <a:avLst>
              <a:gd name="adj1" fmla="val 13780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9" name="Multiplicar 18"/>
          <p:cNvSpPr/>
          <p:nvPr/>
        </p:nvSpPr>
        <p:spPr>
          <a:xfrm>
            <a:off x="11048299" y="4277589"/>
            <a:ext cx="785173" cy="883227"/>
          </a:xfrm>
          <a:prstGeom prst="mathMultiply">
            <a:avLst>
              <a:gd name="adj1" fmla="val 13780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0" name="Multiplicar 19"/>
          <p:cNvSpPr/>
          <p:nvPr/>
        </p:nvSpPr>
        <p:spPr>
          <a:xfrm>
            <a:off x="8878413" y="5540086"/>
            <a:ext cx="785173" cy="883227"/>
          </a:xfrm>
          <a:prstGeom prst="mathMultiply">
            <a:avLst>
              <a:gd name="adj1" fmla="val 13780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1" name="Multiplicar 20"/>
          <p:cNvSpPr/>
          <p:nvPr/>
        </p:nvSpPr>
        <p:spPr>
          <a:xfrm>
            <a:off x="10750633" y="7025985"/>
            <a:ext cx="785173" cy="883227"/>
          </a:xfrm>
          <a:prstGeom prst="mathMultiply">
            <a:avLst>
              <a:gd name="adj1" fmla="val 13780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2" name="Multiplicar 21"/>
          <p:cNvSpPr/>
          <p:nvPr/>
        </p:nvSpPr>
        <p:spPr>
          <a:xfrm>
            <a:off x="12776200" y="3134714"/>
            <a:ext cx="1066800" cy="1219200"/>
          </a:xfrm>
          <a:prstGeom prst="mathMultiply">
            <a:avLst>
              <a:gd name="adj1" fmla="val 13780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3" name="Imagem 2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14400" y="0"/>
            <a:ext cx="2368535" cy="1505458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Seta para Baixo 2"/>
          <p:cNvSpPr/>
          <p:nvPr/>
        </p:nvSpPr>
        <p:spPr>
          <a:xfrm rot="18957415">
            <a:off x="7021738" y="4198858"/>
            <a:ext cx="304800" cy="842897"/>
          </a:xfrm>
          <a:prstGeom prst="downArrow">
            <a:avLst>
              <a:gd name="adj1" fmla="val 26623"/>
              <a:gd name="adj2" fmla="val 6948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Seta para Baixo 3"/>
          <p:cNvSpPr/>
          <p:nvPr/>
        </p:nvSpPr>
        <p:spPr>
          <a:xfrm rot="16200000">
            <a:off x="6644449" y="5064951"/>
            <a:ext cx="304800" cy="842897"/>
          </a:xfrm>
          <a:prstGeom prst="downArrow">
            <a:avLst>
              <a:gd name="adj1" fmla="val 26623"/>
              <a:gd name="adj2" fmla="val 6948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Seta para Baixo 4"/>
          <p:cNvSpPr/>
          <p:nvPr/>
        </p:nvSpPr>
        <p:spPr>
          <a:xfrm rot="14242120">
            <a:off x="6976739" y="5934896"/>
            <a:ext cx="304800" cy="842897"/>
          </a:xfrm>
          <a:prstGeom prst="downArrow">
            <a:avLst>
              <a:gd name="adj1" fmla="val 26623"/>
              <a:gd name="adj2" fmla="val 6948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Seta para Baixo 5"/>
          <p:cNvSpPr/>
          <p:nvPr/>
        </p:nvSpPr>
        <p:spPr>
          <a:xfrm rot="10800000">
            <a:off x="7975600" y="6356344"/>
            <a:ext cx="304800" cy="842897"/>
          </a:xfrm>
          <a:prstGeom prst="downArrow">
            <a:avLst>
              <a:gd name="adj1" fmla="val 26623"/>
              <a:gd name="adj2" fmla="val 6948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Seta para Baixo 6"/>
          <p:cNvSpPr/>
          <p:nvPr/>
        </p:nvSpPr>
        <p:spPr>
          <a:xfrm rot="7620997">
            <a:off x="8970896" y="5915083"/>
            <a:ext cx="304800" cy="842897"/>
          </a:xfrm>
          <a:prstGeom prst="downArrow">
            <a:avLst>
              <a:gd name="adj1" fmla="val 26623"/>
              <a:gd name="adj2" fmla="val 6948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Seta para Baixo 7"/>
          <p:cNvSpPr/>
          <p:nvPr/>
        </p:nvSpPr>
        <p:spPr>
          <a:xfrm rot="5400000">
            <a:off x="9306751" y="5064951"/>
            <a:ext cx="304800" cy="842897"/>
          </a:xfrm>
          <a:prstGeom prst="downArrow">
            <a:avLst>
              <a:gd name="adj1" fmla="val 26623"/>
              <a:gd name="adj2" fmla="val 6948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Seta para Baixo 8"/>
          <p:cNvSpPr/>
          <p:nvPr/>
        </p:nvSpPr>
        <p:spPr>
          <a:xfrm rot="2825317">
            <a:off x="8879383" y="4167014"/>
            <a:ext cx="304800" cy="842897"/>
          </a:xfrm>
          <a:prstGeom prst="downArrow">
            <a:avLst>
              <a:gd name="adj1" fmla="val 26623"/>
              <a:gd name="adj2" fmla="val 6948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0" name="Imagem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0" y="7543800"/>
            <a:ext cx="2368535" cy="1505458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 rotWithShape="1">
          <a:blip r:embed="rId2"/>
          <a:srcRect b="2941"/>
          <a:stretch/>
        </p:blipFill>
        <p:spPr>
          <a:xfrm>
            <a:off x="0" y="190500"/>
            <a:ext cx="16256000" cy="8801100"/>
          </a:xfrm>
          <a:prstGeom prst="rect">
            <a:avLst/>
          </a:prstGeom>
        </p:spPr>
      </p:pic>
      <p:sp>
        <p:nvSpPr>
          <p:cNvPr id="6" name="Retângulo 5"/>
          <p:cNvSpPr/>
          <p:nvPr/>
        </p:nvSpPr>
        <p:spPr>
          <a:xfrm>
            <a:off x="660400" y="3276600"/>
            <a:ext cx="15237005" cy="5105400"/>
          </a:xfrm>
          <a:prstGeom prst="rect">
            <a:avLst/>
          </a:prstGeom>
          <a:solidFill>
            <a:srgbClr val="F0EF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9813" y="3352800"/>
            <a:ext cx="4419600" cy="4419599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29413" y="3900055"/>
            <a:ext cx="4876800" cy="2957945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06213" y="3810000"/>
            <a:ext cx="6366017" cy="4419601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14400" y="0"/>
            <a:ext cx="2368535" cy="1505458"/>
          </a:xfrm>
          <a:prstGeom prst="rect">
            <a:avLst/>
          </a:prstGeom>
        </p:spPr>
      </p:pic>
      <p:sp>
        <p:nvSpPr>
          <p:cNvPr id="8" name="CaixaDeTexto 7"/>
          <p:cNvSpPr txBox="1"/>
          <p:nvPr/>
        </p:nvSpPr>
        <p:spPr>
          <a:xfrm>
            <a:off x="1041400" y="2983468"/>
            <a:ext cx="1399614" cy="369332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lang="pt-BR" b="1" dirty="0" err="1" smtClean="0">
                <a:solidFill>
                  <a:schemeClr val="bg1"/>
                </a:solidFill>
              </a:rPr>
              <a:t>BDs</a:t>
            </a:r>
            <a:r>
              <a:rPr lang="pt-BR" b="1" dirty="0" smtClean="0">
                <a:solidFill>
                  <a:schemeClr val="bg1"/>
                </a:solidFill>
              </a:rPr>
              <a:t> Internos</a:t>
            </a:r>
            <a:endParaRPr lang="pt-BR" b="1" dirty="0">
              <a:solidFill>
                <a:schemeClr val="bg1"/>
              </a:solidFill>
            </a:endParaRPr>
          </a:p>
        </p:txBody>
      </p:sp>
      <p:sp>
        <p:nvSpPr>
          <p:cNvPr id="9" name="CaixaDeTexto 8"/>
          <p:cNvSpPr txBox="1"/>
          <p:nvPr/>
        </p:nvSpPr>
        <p:spPr>
          <a:xfrm>
            <a:off x="1319" y="4538246"/>
            <a:ext cx="1299458" cy="338554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lang="pt-BR" sz="1600" b="1" dirty="0" err="1" smtClean="0">
                <a:solidFill>
                  <a:schemeClr val="bg1"/>
                </a:solidFill>
              </a:rPr>
              <a:t>BDs</a:t>
            </a:r>
            <a:r>
              <a:rPr lang="pt-BR" sz="1600" b="1" dirty="0" smtClean="0">
                <a:solidFill>
                  <a:schemeClr val="bg1"/>
                </a:solidFill>
              </a:rPr>
              <a:t> Externos</a:t>
            </a:r>
            <a:endParaRPr lang="pt-BR" sz="1600" b="1" dirty="0">
              <a:solidFill>
                <a:schemeClr val="bg1"/>
              </a:solidFill>
            </a:endParaRPr>
          </a:p>
        </p:txBody>
      </p:sp>
      <p:sp>
        <p:nvSpPr>
          <p:cNvPr id="10" name="CaixaDeTexto 9"/>
          <p:cNvSpPr txBox="1"/>
          <p:nvPr/>
        </p:nvSpPr>
        <p:spPr>
          <a:xfrm>
            <a:off x="1445839" y="6081323"/>
            <a:ext cx="662361" cy="338554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lang="pt-BR" sz="1600" b="1" dirty="0" smtClean="0">
                <a:solidFill>
                  <a:schemeClr val="bg1"/>
                </a:solidFill>
              </a:rPr>
              <a:t>RNDS</a:t>
            </a:r>
            <a:endParaRPr lang="pt-BR" sz="16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1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 rotWithShape="1">
          <a:blip r:embed="rId2"/>
          <a:srcRect b="2941"/>
          <a:stretch/>
        </p:blipFill>
        <p:spPr>
          <a:xfrm>
            <a:off x="0" y="190500"/>
            <a:ext cx="16256000" cy="8801100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44884" y="0"/>
            <a:ext cx="2038051" cy="1295400"/>
          </a:xfrm>
          <a:prstGeom prst="rect">
            <a:avLst/>
          </a:prstGeom>
        </p:spPr>
      </p:pic>
      <p:sp>
        <p:nvSpPr>
          <p:cNvPr id="4" name="Retângulo 3"/>
          <p:cNvSpPr/>
          <p:nvPr/>
        </p:nvSpPr>
        <p:spPr>
          <a:xfrm>
            <a:off x="-177800" y="1143000"/>
            <a:ext cx="5105400" cy="609600"/>
          </a:xfrm>
          <a:prstGeom prst="rect">
            <a:avLst/>
          </a:prstGeom>
          <a:solidFill>
            <a:srgbClr val="95B3D7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 rotWithShape="1">
          <a:blip r:embed="rId2"/>
          <a:srcRect b="2941"/>
          <a:stretch/>
        </p:blipFill>
        <p:spPr>
          <a:xfrm>
            <a:off x="0" y="190500"/>
            <a:ext cx="16256000" cy="8801100"/>
          </a:xfrm>
          <a:prstGeom prst="rect">
            <a:avLst/>
          </a:prstGeom>
        </p:spPr>
      </p:pic>
      <p:sp>
        <p:nvSpPr>
          <p:cNvPr id="3" name="Seta em Curva para Baixo 2"/>
          <p:cNvSpPr/>
          <p:nvPr/>
        </p:nvSpPr>
        <p:spPr>
          <a:xfrm rot="16200000">
            <a:off x="9042400" y="6096000"/>
            <a:ext cx="1981200" cy="914400"/>
          </a:xfrm>
          <a:prstGeom prst="curvedDownArrow">
            <a:avLst/>
          </a:prstGeom>
          <a:solidFill>
            <a:schemeClr val="bg2">
              <a:lumMod val="50000"/>
              <a:alpha val="5019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4" name="Seta em Curva para Baixo 3"/>
          <p:cNvSpPr/>
          <p:nvPr/>
        </p:nvSpPr>
        <p:spPr>
          <a:xfrm rot="18260125">
            <a:off x="9590374" y="2758007"/>
            <a:ext cx="2364228" cy="914400"/>
          </a:xfrm>
          <a:prstGeom prst="curvedDownArrow">
            <a:avLst/>
          </a:prstGeom>
          <a:solidFill>
            <a:schemeClr val="bg2">
              <a:lumMod val="50000"/>
              <a:alpha val="5019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5" name="Seta em Curva para Baixo 4"/>
          <p:cNvSpPr/>
          <p:nvPr/>
        </p:nvSpPr>
        <p:spPr>
          <a:xfrm rot="7543277">
            <a:off x="12497351" y="4133850"/>
            <a:ext cx="2364228" cy="914400"/>
          </a:xfrm>
          <a:prstGeom prst="curvedDownArrow">
            <a:avLst/>
          </a:prstGeom>
          <a:solidFill>
            <a:schemeClr val="bg2">
              <a:lumMod val="50000"/>
              <a:alpha val="5019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6" name="Seta em Curva para Baixo 5"/>
          <p:cNvSpPr/>
          <p:nvPr/>
        </p:nvSpPr>
        <p:spPr>
          <a:xfrm rot="4646709">
            <a:off x="12402495" y="5725484"/>
            <a:ext cx="1691445" cy="914400"/>
          </a:xfrm>
          <a:prstGeom prst="curvedDownArrow">
            <a:avLst/>
          </a:prstGeom>
          <a:solidFill>
            <a:schemeClr val="bg2">
              <a:lumMod val="50000"/>
              <a:alpha val="5019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grpSp>
        <p:nvGrpSpPr>
          <p:cNvPr id="22" name="Agrupar 21"/>
          <p:cNvGrpSpPr/>
          <p:nvPr/>
        </p:nvGrpSpPr>
        <p:grpSpPr>
          <a:xfrm>
            <a:off x="591452" y="5715001"/>
            <a:ext cx="7612748" cy="3059378"/>
            <a:chOff x="591452" y="5715001"/>
            <a:chExt cx="7612748" cy="3059378"/>
          </a:xfrm>
        </p:grpSpPr>
        <p:sp>
          <p:nvSpPr>
            <p:cNvPr id="7" name="Retângulo Arredondado 6"/>
            <p:cNvSpPr/>
            <p:nvPr/>
          </p:nvSpPr>
          <p:spPr>
            <a:xfrm>
              <a:off x="1193800" y="7107568"/>
              <a:ext cx="7010400" cy="237534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9" name="Retângulo Arredondado 8"/>
            <p:cNvSpPr/>
            <p:nvPr/>
          </p:nvSpPr>
          <p:spPr>
            <a:xfrm rot="16200000">
              <a:off x="2375658" y="6235742"/>
              <a:ext cx="1256514" cy="367431"/>
            </a:xfrm>
            <a:prstGeom prst="roundRect">
              <a:avLst>
                <a:gd name="adj" fmla="val 45554"/>
              </a:avLst>
            </a:prstGeom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pt-BR" dirty="0" smtClean="0"/>
                <a:t>Vacinas</a:t>
              </a:r>
              <a:endParaRPr lang="pt-BR" dirty="0"/>
            </a:p>
          </p:txBody>
        </p:sp>
        <p:sp>
          <p:nvSpPr>
            <p:cNvPr id="10" name="Retângulo Arredondado 9"/>
            <p:cNvSpPr/>
            <p:nvPr/>
          </p:nvSpPr>
          <p:spPr>
            <a:xfrm rot="16200000">
              <a:off x="4044027" y="6217574"/>
              <a:ext cx="1256515" cy="403768"/>
            </a:xfrm>
            <a:prstGeom prst="roundRect">
              <a:avLst>
                <a:gd name="adj" fmla="val 45554"/>
              </a:avLst>
            </a:prstGeom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pt-BR" dirty="0" smtClean="0"/>
                <a:t>Exames</a:t>
              </a:r>
              <a:endParaRPr lang="pt-BR" dirty="0"/>
            </a:p>
          </p:txBody>
        </p:sp>
        <p:sp>
          <p:nvSpPr>
            <p:cNvPr id="11" name="Retângulo Arredondado 10"/>
            <p:cNvSpPr/>
            <p:nvPr/>
          </p:nvSpPr>
          <p:spPr>
            <a:xfrm rot="16200000">
              <a:off x="4781543" y="7918458"/>
              <a:ext cx="1306779" cy="405064"/>
            </a:xfrm>
            <a:prstGeom prst="roundRect">
              <a:avLst>
                <a:gd name="adj" fmla="val 45554"/>
              </a:avLst>
            </a:prstGeom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pt-BR" dirty="0" smtClean="0"/>
                <a:t>Remédios</a:t>
              </a:r>
              <a:endParaRPr lang="pt-BR" dirty="0"/>
            </a:p>
          </p:txBody>
        </p:sp>
        <p:sp>
          <p:nvSpPr>
            <p:cNvPr id="12" name="Retângulo Arredondado 11"/>
            <p:cNvSpPr/>
            <p:nvPr/>
          </p:nvSpPr>
          <p:spPr>
            <a:xfrm rot="16200000">
              <a:off x="3129101" y="7858298"/>
              <a:ext cx="1225345" cy="443949"/>
            </a:xfrm>
            <a:prstGeom prst="roundRect">
              <a:avLst>
                <a:gd name="adj" fmla="val 45554"/>
              </a:avLst>
            </a:prstGeom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pt-BR" dirty="0" smtClean="0"/>
                <a:t>Consultas</a:t>
              </a:r>
              <a:endParaRPr lang="pt-BR" dirty="0"/>
            </a:p>
          </p:txBody>
        </p:sp>
        <p:sp>
          <p:nvSpPr>
            <p:cNvPr id="13" name="Retângulo Arredondado 12"/>
            <p:cNvSpPr/>
            <p:nvPr/>
          </p:nvSpPr>
          <p:spPr>
            <a:xfrm rot="16200000">
              <a:off x="5644651" y="6140950"/>
              <a:ext cx="1289092" cy="437193"/>
            </a:xfrm>
            <a:prstGeom prst="roundRect">
              <a:avLst>
                <a:gd name="adj" fmla="val 45554"/>
              </a:avLst>
            </a:prstGeom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pt-BR" dirty="0" smtClean="0"/>
                <a:t>Cirurgias</a:t>
              </a:r>
              <a:endParaRPr lang="pt-BR" dirty="0"/>
            </a:p>
          </p:txBody>
        </p:sp>
        <p:sp>
          <p:nvSpPr>
            <p:cNvPr id="14" name="Elipse 13"/>
            <p:cNvSpPr/>
            <p:nvPr/>
          </p:nvSpPr>
          <p:spPr>
            <a:xfrm>
              <a:off x="591452" y="6436240"/>
              <a:ext cx="1569233" cy="1550287"/>
            </a:xfrm>
            <a:prstGeom prst="ellipse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2400" b="1" dirty="0" smtClean="0">
                  <a:solidFill>
                    <a:schemeClr val="bg1">
                      <a:lumMod val="50000"/>
                    </a:schemeClr>
                  </a:solidFill>
                </a:rPr>
                <a:t>José da Silva</a:t>
              </a:r>
              <a:endParaRPr lang="pt-BR" sz="2400" b="1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15" name="Retângulo Arredondado 14"/>
            <p:cNvSpPr/>
            <p:nvPr/>
          </p:nvSpPr>
          <p:spPr>
            <a:xfrm>
              <a:off x="2695293" y="7110662"/>
              <a:ext cx="590665" cy="266535"/>
            </a:xfrm>
            <a:prstGeom prst="roundRect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1200" dirty="0" smtClean="0"/>
                <a:t>10/01</a:t>
              </a:r>
              <a:endParaRPr lang="pt-BR" sz="1200" dirty="0"/>
            </a:p>
          </p:txBody>
        </p:sp>
        <p:sp>
          <p:nvSpPr>
            <p:cNvPr id="16" name="Retângulo Arredondado 15"/>
            <p:cNvSpPr/>
            <p:nvPr/>
          </p:nvSpPr>
          <p:spPr>
            <a:xfrm>
              <a:off x="3521590" y="7110662"/>
              <a:ext cx="590665" cy="266535"/>
            </a:xfrm>
            <a:prstGeom prst="roundRect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1200" dirty="0" smtClean="0"/>
                <a:t>05/04</a:t>
              </a:r>
              <a:endParaRPr lang="pt-BR" sz="1200" dirty="0"/>
            </a:p>
          </p:txBody>
        </p:sp>
        <p:sp>
          <p:nvSpPr>
            <p:cNvPr id="17" name="Retângulo Arredondado 16"/>
            <p:cNvSpPr/>
            <p:nvPr/>
          </p:nvSpPr>
          <p:spPr>
            <a:xfrm>
              <a:off x="4347887" y="7110662"/>
              <a:ext cx="590665" cy="266535"/>
            </a:xfrm>
            <a:prstGeom prst="roundRect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1200" dirty="0" smtClean="0"/>
                <a:t>07/04</a:t>
              </a:r>
              <a:endParaRPr lang="pt-BR" sz="1200" dirty="0"/>
            </a:p>
          </p:txBody>
        </p:sp>
        <p:sp>
          <p:nvSpPr>
            <p:cNvPr id="18" name="Retângulo Arredondado 17"/>
            <p:cNvSpPr/>
            <p:nvPr/>
          </p:nvSpPr>
          <p:spPr>
            <a:xfrm>
              <a:off x="5174184" y="7110662"/>
              <a:ext cx="590665" cy="266535"/>
            </a:xfrm>
            <a:prstGeom prst="roundRect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1200" dirty="0" smtClean="0"/>
                <a:t>15/04</a:t>
              </a:r>
              <a:endParaRPr lang="pt-BR" sz="1200" dirty="0"/>
            </a:p>
          </p:txBody>
        </p:sp>
        <p:sp>
          <p:nvSpPr>
            <p:cNvPr id="19" name="Retângulo Arredondado 18"/>
            <p:cNvSpPr/>
            <p:nvPr/>
          </p:nvSpPr>
          <p:spPr>
            <a:xfrm>
              <a:off x="6000481" y="7110662"/>
              <a:ext cx="590665" cy="266535"/>
            </a:xfrm>
            <a:prstGeom prst="roundRect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1200" dirty="0" smtClean="0"/>
                <a:t>17/07</a:t>
              </a:r>
              <a:endParaRPr lang="pt-BR" sz="1200" dirty="0"/>
            </a:p>
          </p:txBody>
        </p:sp>
        <p:sp>
          <p:nvSpPr>
            <p:cNvPr id="20" name="Retângulo Arredondado 19"/>
            <p:cNvSpPr/>
            <p:nvPr/>
          </p:nvSpPr>
          <p:spPr>
            <a:xfrm rot="16200000">
              <a:off x="6407141" y="7918458"/>
              <a:ext cx="1306779" cy="405064"/>
            </a:xfrm>
            <a:prstGeom prst="roundRect">
              <a:avLst>
                <a:gd name="adj" fmla="val 45554"/>
              </a:avLst>
            </a:prstGeom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pt-BR" sz="1500" dirty="0" err="1" smtClean="0"/>
                <a:t>TeleConsulta</a:t>
              </a:r>
              <a:endParaRPr lang="pt-BR" sz="1500" dirty="0"/>
            </a:p>
          </p:txBody>
        </p:sp>
        <p:sp>
          <p:nvSpPr>
            <p:cNvPr id="21" name="Retângulo Arredondado 20"/>
            <p:cNvSpPr/>
            <p:nvPr/>
          </p:nvSpPr>
          <p:spPr>
            <a:xfrm>
              <a:off x="6826778" y="7107568"/>
              <a:ext cx="590665" cy="266535"/>
            </a:xfrm>
            <a:prstGeom prst="roundRect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1200" dirty="0" smtClean="0"/>
                <a:t>17/08</a:t>
              </a:r>
              <a:endParaRPr lang="pt-BR" sz="1200" dirty="0"/>
            </a:p>
          </p:txBody>
        </p:sp>
      </p:grpSp>
      <p:pic>
        <p:nvPicPr>
          <p:cNvPr id="23" name="Imagem 2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89212" y="7495512"/>
            <a:ext cx="2368535" cy="1505458"/>
          </a:xfrm>
          <a:prstGeom prst="rect">
            <a:avLst/>
          </a:prstGeom>
        </p:spPr>
      </p:pic>
      <p:sp>
        <p:nvSpPr>
          <p:cNvPr id="24" name="Retângulo 23"/>
          <p:cNvSpPr/>
          <p:nvPr/>
        </p:nvSpPr>
        <p:spPr>
          <a:xfrm>
            <a:off x="-177800" y="838200"/>
            <a:ext cx="6324600" cy="685800"/>
          </a:xfrm>
          <a:prstGeom prst="rect">
            <a:avLst/>
          </a:prstGeom>
          <a:solidFill>
            <a:srgbClr val="95B3D7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4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 rotWithShape="1">
          <a:blip r:embed="rId2"/>
          <a:srcRect b="2941"/>
          <a:stretch/>
        </p:blipFill>
        <p:spPr>
          <a:xfrm>
            <a:off x="0" y="190500"/>
            <a:ext cx="16256000" cy="8801100"/>
          </a:xfrm>
          <a:prstGeom prst="rect">
            <a:avLst/>
          </a:prstGeom>
        </p:spPr>
      </p:pic>
      <p:sp>
        <p:nvSpPr>
          <p:cNvPr id="4" name="Retângulo Arredondado 3"/>
          <p:cNvSpPr/>
          <p:nvPr/>
        </p:nvSpPr>
        <p:spPr>
          <a:xfrm>
            <a:off x="2794000" y="3657600"/>
            <a:ext cx="10668000" cy="5029200"/>
          </a:xfrm>
          <a:prstGeom prst="roundRect">
            <a:avLst/>
          </a:prstGeom>
          <a:solidFill>
            <a:srgbClr val="F0EF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94000" y="3648694"/>
            <a:ext cx="10744200" cy="5038106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14400" y="0"/>
            <a:ext cx="2368535" cy="1505458"/>
          </a:xfrm>
          <a:prstGeom prst="rect">
            <a:avLst/>
          </a:prstGeom>
        </p:spPr>
      </p:pic>
      <p:sp>
        <p:nvSpPr>
          <p:cNvPr id="6" name="Retângulo 5"/>
          <p:cNvSpPr/>
          <p:nvPr/>
        </p:nvSpPr>
        <p:spPr>
          <a:xfrm>
            <a:off x="-177800" y="838200"/>
            <a:ext cx="5334000" cy="685800"/>
          </a:xfrm>
          <a:prstGeom prst="rect">
            <a:avLst/>
          </a:prstGeom>
          <a:solidFill>
            <a:srgbClr val="95B3D7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4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302</TotalTime>
  <Words>313</Words>
  <Application>Microsoft Office PowerPoint</Application>
  <PresentationFormat>Personalizar</PresentationFormat>
  <Paragraphs>100</Paragraphs>
  <Slides>16</Slides>
  <Notes>1</Notes>
  <HiddenSlides>0</HiddenSlides>
  <MMClips>2</MMClips>
  <ScaleCrop>false</ScaleCrop>
  <HeadingPairs>
    <vt:vector size="6" baseType="variant">
      <vt:variant>
        <vt:lpstr>Fontes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16</vt:i4>
      </vt:variant>
    </vt:vector>
  </HeadingPairs>
  <TitlesOfParts>
    <vt:vector size="21" baseType="lpstr">
      <vt:lpstr>Arial</vt:lpstr>
      <vt:lpstr>Bahnschrift</vt:lpstr>
      <vt:lpstr>Calibri</vt:lpstr>
      <vt:lpstr>Segoe UI Black</vt:lpstr>
      <vt:lpstr>Office Theme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Marcos Freitas</dc:creator>
  <cp:lastModifiedBy>Marcos Freitas</cp:lastModifiedBy>
  <cp:revision>60</cp:revision>
  <dcterms:created xsi:type="dcterms:W3CDTF">2006-08-16T00:00:00Z</dcterms:created>
  <dcterms:modified xsi:type="dcterms:W3CDTF">2026-05-29T19:38:22Z</dcterms:modified>
</cp:coreProperties>
</file>